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Lst>
  <p:notesMasterIdLst>
    <p:notesMasterId r:id="rId59"/>
  </p:notesMasterIdLst>
  <p:sldIdLst>
    <p:sldId id="256" r:id="rId2"/>
    <p:sldId id="563" r:id="rId3"/>
    <p:sldId id="555" r:id="rId4"/>
    <p:sldId id="567" r:id="rId5"/>
    <p:sldId id="568" r:id="rId6"/>
    <p:sldId id="474" r:id="rId7"/>
    <p:sldId id="539" r:id="rId8"/>
    <p:sldId id="540" r:id="rId9"/>
    <p:sldId id="493" r:id="rId10"/>
    <p:sldId id="536" r:id="rId11"/>
    <p:sldId id="541" r:id="rId12"/>
    <p:sldId id="510" r:id="rId13"/>
    <p:sldId id="524" r:id="rId14"/>
    <p:sldId id="509" r:id="rId15"/>
    <p:sldId id="525" r:id="rId16"/>
    <p:sldId id="497" r:id="rId17"/>
    <p:sldId id="518" r:id="rId18"/>
    <p:sldId id="535" r:id="rId19"/>
    <p:sldId id="499" r:id="rId20"/>
    <p:sldId id="500" r:id="rId21"/>
    <p:sldId id="494" r:id="rId22"/>
    <p:sldId id="543" r:id="rId23"/>
    <p:sldId id="542" r:id="rId24"/>
    <p:sldId id="544" r:id="rId25"/>
    <p:sldId id="517" r:id="rId26"/>
    <p:sldId id="554" r:id="rId27"/>
    <p:sldId id="564" r:id="rId28"/>
    <p:sldId id="546" r:id="rId29"/>
    <p:sldId id="258" r:id="rId30"/>
    <p:sldId id="280" r:id="rId31"/>
    <p:sldId id="282" r:id="rId32"/>
    <p:sldId id="283" r:id="rId33"/>
    <p:sldId id="327" r:id="rId34"/>
    <p:sldId id="328" r:id="rId35"/>
    <p:sldId id="331" r:id="rId36"/>
    <p:sldId id="332" r:id="rId37"/>
    <p:sldId id="364" r:id="rId38"/>
    <p:sldId id="365" r:id="rId39"/>
    <p:sldId id="335" r:id="rId40"/>
    <p:sldId id="336" r:id="rId41"/>
    <p:sldId id="565" r:id="rId42"/>
    <p:sldId id="558" r:id="rId43"/>
    <p:sldId id="559" r:id="rId44"/>
    <p:sldId id="560" r:id="rId45"/>
    <p:sldId id="561" r:id="rId46"/>
    <p:sldId id="566" r:id="rId47"/>
    <p:sldId id="550" r:id="rId48"/>
    <p:sldId id="551" r:id="rId49"/>
    <p:sldId id="552" r:id="rId50"/>
    <p:sldId id="553" r:id="rId51"/>
    <p:sldId id="545" r:id="rId52"/>
    <p:sldId id="548" r:id="rId53"/>
    <p:sldId id="549" r:id="rId54"/>
    <p:sldId id="571" r:id="rId55"/>
    <p:sldId id="557" r:id="rId56"/>
    <p:sldId id="547" r:id="rId57"/>
    <p:sldId id="57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94"/>
  </p:normalViewPr>
  <p:slideViewPr>
    <p:cSldViewPr snapToGrid="0" snapToObjects="1">
      <p:cViewPr varScale="1">
        <p:scale>
          <a:sx n="76" d="100"/>
          <a:sy n="76" d="100"/>
        </p:scale>
        <p:origin x="21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9392F-B30C-CB45-B810-D2D94522DF75}"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fr-FR"/>
        </a:p>
      </dgm:t>
    </dgm:pt>
    <dgm:pt modelId="{4364BFE3-BF36-8D41-B3FC-2651B6AA1A3C}">
      <dgm:prSet phldrT="[Texte]"/>
      <dgm:spPr/>
      <dgm:t>
        <a:bodyPr/>
        <a:lstStyle/>
        <a:p>
          <a:r>
            <a:rPr lang="fr-FR" dirty="0"/>
            <a:t>Patient partenaire, acteur</a:t>
          </a:r>
        </a:p>
      </dgm:t>
    </dgm:pt>
    <dgm:pt modelId="{C7AD96BB-7B10-0648-BB8A-4148B3423E2B}" type="parTrans" cxnId="{6D533FA4-C4A7-5445-97DA-8BCADEEB81AE}">
      <dgm:prSet/>
      <dgm:spPr/>
      <dgm:t>
        <a:bodyPr/>
        <a:lstStyle/>
        <a:p>
          <a:endParaRPr lang="fr-FR"/>
        </a:p>
      </dgm:t>
    </dgm:pt>
    <dgm:pt modelId="{95D913F5-F262-0D4E-AB80-05BFD6FB4A34}" type="sibTrans" cxnId="{6D533FA4-C4A7-5445-97DA-8BCADEEB81AE}">
      <dgm:prSet/>
      <dgm:spPr/>
      <dgm:t>
        <a:bodyPr/>
        <a:lstStyle/>
        <a:p>
          <a:endParaRPr lang="fr-FR"/>
        </a:p>
      </dgm:t>
    </dgm:pt>
    <dgm:pt modelId="{687DA970-509D-3440-8E79-90AA44EEB292}">
      <dgm:prSet phldrT="[Texte]"/>
      <dgm:spPr/>
      <dgm:t>
        <a:bodyPr/>
        <a:lstStyle/>
        <a:p>
          <a:r>
            <a:rPr lang="fr-FR" dirty="0"/>
            <a:t>Intégration des proches</a:t>
          </a:r>
        </a:p>
      </dgm:t>
    </dgm:pt>
    <dgm:pt modelId="{DA65564A-71EA-294D-8750-119838FA767F}" type="parTrans" cxnId="{912222F8-5538-DA4B-A623-112706E772FD}">
      <dgm:prSet/>
      <dgm:spPr/>
      <dgm:t>
        <a:bodyPr/>
        <a:lstStyle/>
        <a:p>
          <a:endParaRPr lang="fr-FR"/>
        </a:p>
      </dgm:t>
    </dgm:pt>
    <dgm:pt modelId="{304EA08F-8020-7D4D-8679-46D7EB9E0F7B}" type="sibTrans" cxnId="{912222F8-5538-DA4B-A623-112706E772FD}">
      <dgm:prSet/>
      <dgm:spPr/>
      <dgm:t>
        <a:bodyPr/>
        <a:lstStyle/>
        <a:p>
          <a:endParaRPr lang="fr-FR"/>
        </a:p>
      </dgm:t>
    </dgm:pt>
    <dgm:pt modelId="{0AAC1580-82C4-FD40-A226-FFBD1D070965}" type="pres">
      <dgm:prSet presAssocID="{E1E9392F-B30C-CB45-B810-D2D94522DF75}" presName="compositeShape" presStyleCnt="0">
        <dgm:presLayoutVars>
          <dgm:chMax val="2"/>
          <dgm:dir/>
          <dgm:resizeHandles val="exact"/>
        </dgm:presLayoutVars>
      </dgm:prSet>
      <dgm:spPr/>
    </dgm:pt>
    <dgm:pt modelId="{3089CF52-701F-A44D-9857-0CCB0D7DECD5}" type="pres">
      <dgm:prSet presAssocID="{E1E9392F-B30C-CB45-B810-D2D94522DF75}" presName="ribbon" presStyleLbl="node1" presStyleIdx="0" presStyleCnt="1"/>
      <dgm:spPr/>
    </dgm:pt>
    <dgm:pt modelId="{4C15FE36-AADE-3D4D-970A-28A7C6110138}" type="pres">
      <dgm:prSet presAssocID="{E1E9392F-B30C-CB45-B810-D2D94522DF75}" presName="leftArrowText" presStyleLbl="node1" presStyleIdx="0" presStyleCnt="1">
        <dgm:presLayoutVars>
          <dgm:chMax val="0"/>
          <dgm:bulletEnabled val="1"/>
        </dgm:presLayoutVars>
      </dgm:prSet>
      <dgm:spPr/>
    </dgm:pt>
    <dgm:pt modelId="{2716BB45-FC78-D842-9CD2-AFADA9AD0268}" type="pres">
      <dgm:prSet presAssocID="{E1E9392F-B30C-CB45-B810-D2D94522DF75}" presName="rightArrowText" presStyleLbl="node1" presStyleIdx="0" presStyleCnt="1">
        <dgm:presLayoutVars>
          <dgm:chMax val="0"/>
          <dgm:bulletEnabled val="1"/>
        </dgm:presLayoutVars>
      </dgm:prSet>
      <dgm:spPr/>
    </dgm:pt>
  </dgm:ptLst>
  <dgm:cxnLst>
    <dgm:cxn modelId="{124B3656-D139-E04D-808A-DD6569279A10}" type="presOf" srcId="{4364BFE3-BF36-8D41-B3FC-2651B6AA1A3C}" destId="{4C15FE36-AADE-3D4D-970A-28A7C6110138}" srcOrd="0" destOrd="0" presId="urn:microsoft.com/office/officeart/2005/8/layout/arrow6"/>
    <dgm:cxn modelId="{6D533FA4-C4A7-5445-97DA-8BCADEEB81AE}" srcId="{E1E9392F-B30C-CB45-B810-D2D94522DF75}" destId="{4364BFE3-BF36-8D41-B3FC-2651B6AA1A3C}" srcOrd="0" destOrd="0" parTransId="{C7AD96BB-7B10-0648-BB8A-4148B3423E2B}" sibTransId="{95D913F5-F262-0D4E-AB80-05BFD6FB4A34}"/>
    <dgm:cxn modelId="{5376C5D3-B1CA-9342-A534-7DDC9875835B}" type="presOf" srcId="{687DA970-509D-3440-8E79-90AA44EEB292}" destId="{2716BB45-FC78-D842-9CD2-AFADA9AD0268}" srcOrd="0" destOrd="0" presId="urn:microsoft.com/office/officeart/2005/8/layout/arrow6"/>
    <dgm:cxn modelId="{912222F8-5538-DA4B-A623-112706E772FD}" srcId="{E1E9392F-B30C-CB45-B810-D2D94522DF75}" destId="{687DA970-509D-3440-8E79-90AA44EEB292}" srcOrd="1" destOrd="0" parTransId="{DA65564A-71EA-294D-8750-119838FA767F}" sibTransId="{304EA08F-8020-7D4D-8679-46D7EB9E0F7B}"/>
    <dgm:cxn modelId="{96934BFC-D794-BF48-86C2-635D077A42AB}" type="presOf" srcId="{E1E9392F-B30C-CB45-B810-D2D94522DF75}" destId="{0AAC1580-82C4-FD40-A226-FFBD1D070965}" srcOrd="0" destOrd="0" presId="urn:microsoft.com/office/officeart/2005/8/layout/arrow6"/>
    <dgm:cxn modelId="{153B1D62-26C2-964E-AF26-28AE686C9867}" type="presParOf" srcId="{0AAC1580-82C4-FD40-A226-FFBD1D070965}" destId="{3089CF52-701F-A44D-9857-0CCB0D7DECD5}" srcOrd="0" destOrd="0" presId="urn:microsoft.com/office/officeart/2005/8/layout/arrow6"/>
    <dgm:cxn modelId="{1C12EAF3-1695-FA4E-9026-DF22C9E88DCC}" type="presParOf" srcId="{0AAC1580-82C4-FD40-A226-FFBD1D070965}" destId="{4C15FE36-AADE-3D4D-970A-28A7C6110138}" srcOrd="1" destOrd="0" presId="urn:microsoft.com/office/officeart/2005/8/layout/arrow6"/>
    <dgm:cxn modelId="{37D9C28E-D884-5748-BFF2-D3553F662ECC}" type="presParOf" srcId="{0AAC1580-82C4-FD40-A226-FFBD1D070965}" destId="{2716BB45-FC78-D842-9CD2-AFADA9AD0268}"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9DB8A6-DFDE-9F4C-A4AA-A8DB4D026B45}"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fr-FR"/>
        </a:p>
      </dgm:t>
    </dgm:pt>
    <dgm:pt modelId="{088DFA11-E624-E449-96B9-D2E42ECAB87F}">
      <dgm:prSet phldrT="[Texte]" custT="1"/>
      <dgm:spPr/>
      <dgm:t>
        <a:bodyPr/>
        <a:lstStyle/>
        <a:p>
          <a:r>
            <a:rPr lang="fr-FR" sz="1000" b="1" i="0" baseline="0" dirty="0"/>
            <a:t>-</a:t>
          </a:r>
          <a:r>
            <a:rPr lang="fr-FR" sz="1200" b="1" i="0" baseline="0" dirty="0"/>
            <a:t>Augmentation des activités</a:t>
          </a:r>
        </a:p>
        <a:p>
          <a:r>
            <a:rPr lang="fr-FR" sz="1200" b="1" i="0" baseline="0" dirty="0"/>
            <a:t>-Réduction du temps au lit</a:t>
          </a:r>
        </a:p>
        <a:p>
          <a:r>
            <a:rPr lang="fr-FR" sz="1200" b="1" i="0" baseline="0" dirty="0"/>
            <a:t>-Rompre l’isolement</a:t>
          </a:r>
        </a:p>
        <a:p>
          <a:r>
            <a:rPr lang="fr-FR" sz="1200" b="1" i="0" baseline="0" dirty="0"/>
            <a:t>-Techniques d’apaisement</a:t>
          </a:r>
        </a:p>
        <a:p>
          <a:r>
            <a:rPr lang="fr-FR" sz="1200" b="1" i="0" baseline="0" dirty="0"/>
            <a:t>-Réduire les ruminations et travail sur les pensées</a:t>
          </a:r>
        </a:p>
      </dgm:t>
    </dgm:pt>
    <dgm:pt modelId="{E814FB03-7DF8-1B48-85D3-77D3E5F051C8}" type="parTrans" cxnId="{F1F2228E-297C-6240-A027-8BDB142542D8}">
      <dgm:prSet/>
      <dgm:spPr/>
      <dgm:t>
        <a:bodyPr/>
        <a:lstStyle/>
        <a:p>
          <a:endParaRPr lang="fr-FR"/>
        </a:p>
      </dgm:t>
    </dgm:pt>
    <dgm:pt modelId="{9FFED4DF-47E0-4D41-957E-67CFDA43714F}" type="sibTrans" cxnId="{F1F2228E-297C-6240-A027-8BDB142542D8}">
      <dgm:prSet/>
      <dgm:spPr/>
      <dgm:t>
        <a:bodyPr/>
        <a:lstStyle/>
        <a:p>
          <a:endParaRPr lang="fr-FR"/>
        </a:p>
      </dgm:t>
    </dgm:pt>
    <dgm:pt modelId="{E6D4632D-2AFE-624C-B7D7-6489D6A3B369}">
      <dgm:prSet phldrT="[Texte]"/>
      <dgm:spPr/>
      <dgm:t>
        <a:bodyPr/>
        <a:lstStyle/>
        <a:p>
          <a:r>
            <a:rPr lang="fr-FR" dirty="0"/>
            <a:t>-Augmentation de la confiance</a:t>
          </a:r>
        </a:p>
        <a:p>
          <a:r>
            <a:rPr lang="fr-FR" dirty="0"/>
            <a:t>-Réduction de la culpabilité</a:t>
          </a:r>
        </a:p>
        <a:p>
          <a:r>
            <a:rPr lang="fr-FR" dirty="0"/>
            <a:t>-Augmentation de l’espoir</a:t>
          </a:r>
        </a:p>
      </dgm:t>
    </dgm:pt>
    <dgm:pt modelId="{30ADEF56-5D09-F448-8C30-A39F7752B4F0}" type="parTrans" cxnId="{A02AF677-9F9C-3645-920E-89EC21ACDAED}">
      <dgm:prSet/>
      <dgm:spPr/>
      <dgm:t>
        <a:bodyPr/>
        <a:lstStyle/>
        <a:p>
          <a:endParaRPr lang="fr-FR"/>
        </a:p>
      </dgm:t>
    </dgm:pt>
    <dgm:pt modelId="{789E6CA7-6099-D446-984A-7164537CC9E4}" type="sibTrans" cxnId="{A02AF677-9F9C-3645-920E-89EC21ACDAED}">
      <dgm:prSet/>
      <dgm:spPr/>
      <dgm:t>
        <a:bodyPr/>
        <a:lstStyle/>
        <a:p>
          <a:endParaRPr lang="fr-FR"/>
        </a:p>
      </dgm:t>
    </dgm:pt>
    <dgm:pt modelId="{5ECCB695-8826-3F40-BA3B-1DA66BF2BB23}">
      <dgm:prSet phldrT="[Texte]"/>
      <dgm:spPr/>
      <dgm:t>
        <a:bodyPr/>
        <a:lstStyle/>
        <a:p>
          <a:r>
            <a:rPr lang="fr-FR" b="1" i="0" baseline="0" dirty="0"/>
            <a:t>Amélioration de la dépression</a:t>
          </a:r>
        </a:p>
      </dgm:t>
    </dgm:pt>
    <dgm:pt modelId="{CEC4397F-9C07-244E-AD7D-4953A4C2DCF1}" type="parTrans" cxnId="{A9FFCA78-D9D6-394F-A195-5F698B8B657B}">
      <dgm:prSet/>
      <dgm:spPr/>
      <dgm:t>
        <a:bodyPr/>
        <a:lstStyle/>
        <a:p>
          <a:endParaRPr lang="fr-FR"/>
        </a:p>
      </dgm:t>
    </dgm:pt>
    <dgm:pt modelId="{6B5EC881-5779-CC40-B447-AB7128DCD67A}" type="sibTrans" cxnId="{A9FFCA78-D9D6-394F-A195-5F698B8B657B}">
      <dgm:prSet/>
      <dgm:spPr/>
      <dgm:t>
        <a:bodyPr/>
        <a:lstStyle/>
        <a:p>
          <a:endParaRPr lang="fr-FR"/>
        </a:p>
      </dgm:t>
    </dgm:pt>
    <dgm:pt modelId="{FA2F2F02-D45C-3E4A-B622-B0D13DAE2DE5}">
      <dgm:prSet phldrT="[Texte]"/>
      <dgm:spPr/>
      <dgm:t>
        <a:bodyPr/>
        <a:lstStyle/>
        <a:p>
          <a:r>
            <a:rPr lang="fr-FR" dirty="0"/>
            <a:t>Réduction des </a:t>
          </a:r>
          <a:r>
            <a:rPr lang="fr-FR" dirty="0" err="1"/>
            <a:t>symp</a:t>
          </a:r>
          <a:r>
            <a:rPr lang="nl-BE" dirty="0"/>
            <a:t>ômes (augmentation de l’energie et de la motivation)</a:t>
          </a:r>
          <a:endParaRPr lang="fr-FR" dirty="0"/>
        </a:p>
      </dgm:t>
    </dgm:pt>
    <dgm:pt modelId="{E21B4368-7F76-014E-BCCD-3D9AAC84AA95}" type="parTrans" cxnId="{68618407-C9ED-5646-B7EB-01AA29514F7F}">
      <dgm:prSet/>
      <dgm:spPr/>
      <dgm:t>
        <a:bodyPr/>
        <a:lstStyle/>
        <a:p>
          <a:endParaRPr lang="fr-FR"/>
        </a:p>
      </dgm:t>
    </dgm:pt>
    <dgm:pt modelId="{70D3D1D5-95A6-BB48-9D8C-620382343339}" type="sibTrans" cxnId="{68618407-C9ED-5646-B7EB-01AA29514F7F}">
      <dgm:prSet/>
      <dgm:spPr/>
      <dgm:t>
        <a:bodyPr/>
        <a:lstStyle/>
        <a:p>
          <a:endParaRPr lang="fr-FR"/>
        </a:p>
      </dgm:t>
    </dgm:pt>
    <dgm:pt modelId="{A8E6941F-F9A1-AE42-A98C-4BE6F5D13BAA}" type="pres">
      <dgm:prSet presAssocID="{879DB8A6-DFDE-9F4C-A4AA-A8DB4D026B45}" presName="cycle" presStyleCnt="0">
        <dgm:presLayoutVars>
          <dgm:dir/>
          <dgm:resizeHandles val="exact"/>
        </dgm:presLayoutVars>
      </dgm:prSet>
      <dgm:spPr/>
    </dgm:pt>
    <dgm:pt modelId="{5250E224-33FA-8C49-BD3E-1E4119188348}" type="pres">
      <dgm:prSet presAssocID="{088DFA11-E624-E449-96B9-D2E42ECAB87F}" presName="node" presStyleLbl="node1" presStyleIdx="0" presStyleCnt="4" custScaleX="141818" custScaleY="120007">
        <dgm:presLayoutVars>
          <dgm:bulletEnabled val="1"/>
        </dgm:presLayoutVars>
      </dgm:prSet>
      <dgm:spPr/>
    </dgm:pt>
    <dgm:pt modelId="{8A9390DA-6A94-F94D-83AC-D99941F07EE8}" type="pres">
      <dgm:prSet presAssocID="{088DFA11-E624-E449-96B9-D2E42ECAB87F}" presName="spNode" presStyleCnt="0"/>
      <dgm:spPr/>
    </dgm:pt>
    <dgm:pt modelId="{48746036-85B2-4546-9441-EDC1742995E2}" type="pres">
      <dgm:prSet presAssocID="{9FFED4DF-47E0-4D41-957E-67CFDA43714F}" presName="sibTrans" presStyleLbl="sibTrans1D1" presStyleIdx="0" presStyleCnt="4"/>
      <dgm:spPr/>
    </dgm:pt>
    <dgm:pt modelId="{FB3D067E-80A8-0F46-A9F0-5BAB49B19215}" type="pres">
      <dgm:prSet presAssocID="{E6D4632D-2AFE-624C-B7D7-6489D6A3B369}" presName="node" presStyleLbl="node1" presStyleIdx="1" presStyleCnt="4">
        <dgm:presLayoutVars>
          <dgm:bulletEnabled val="1"/>
        </dgm:presLayoutVars>
      </dgm:prSet>
      <dgm:spPr/>
    </dgm:pt>
    <dgm:pt modelId="{9FE3908B-CD66-2547-9980-DBA1FDBFF5E7}" type="pres">
      <dgm:prSet presAssocID="{E6D4632D-2AFE-624C-B7D7-6489D6A3B369}" presName="spNode" presStyleCnt="0"/>
      <dgm:spPr/>
    </dgm:pt>
    <dgm:pt modelId="{5344C84D-3A0E-FE4E-9ED9-FA6AC31A2C5F}" type="pres">
      <dgm:prSet presAssocID="{789E6CA7-6099-D446-984A-7164537CC9E4}" presName="sibTrans" presStyleLbl="sibTrans1D1" presStyleIdx="1" presStyleCnt="4"/>
      <dgm:spPr/>
    </dgm:pt>
    <dgm:pt modelId="{CB0679A5-6399-434F-9F31-1B341A64DD03}" type="pres">
      <dgm:prSet presAssocID="{5ECCB695-8826-3F40-BA3B-1DA66BF2BB23}" presName="node" presStyleLbl="node1" presStyleIdx="2" presStyleCnt="4">
        <dgm:presLayoutVars>
          <dgm:bulletEnabled val="1"/>
        </dgm:presLayoutVars>
      </dgm:prSet>
      <dgm:spPr/>
    </dgm:pt>
    <dgm:pt modelId="{4B0C0552-B51A-0B46-9B91-D3EAB311E560}" type="pres">
      <dgm:prSet presAssocID="{5ECCB695-8826-3F40-BA3B-1DA66BF2BB23}" presName="spNode" presStyleCnt="0"/>
      <dgm:spPr/>
    </dgm:pt>
    <dgm:pt modelId="{860BD982-83D6-424A-A4E1-8B8E0BD50838}" type="pres">
      <dgm:prSet presAssocID="{6B5EC881-5779-CC40-B447-AB7128DCD67A}" presName="sibTrans" presStyleLbl="sibTrans1D1" presStyleIdx="2" presStyleCnt="4"/>
      <dgm:spPr/>
    </dgm:pt>
    <dgm:pt modelId="{83E4C877-DDA8-D54F-86BE-12A947193F0D}" type="pres">
      <dgm:prSet presAssocID="{FA2F2F02-D45C-3E4A-B622-B0D13DAE2DE5}" presName="node" presStyleLbl="node1" presStyleIdx="3" presStyleCnt="4">
        <dgm:presLayoutVars>
          <dgm:bulletEnabled val="1"/>
        </dgm:presLayoutVars>
      </dgm:prSet>
      <dgm:spPr/>
    </dgm:pt>
    <dgm:pt modelId="{ECBDF112-0D19-5446-A5A9-EB118B599DD8}" type="pres">
      <dgm:prSet presAssocID="{FA2F2F02-D45C-3E4A-B622-B0D13DAE2DE5}" presName="spNode" presStyleCnt="0"/>
      <dgm:spPr/>
    </dgm:pt>
    <dgm:pt modelId="{98CAB993-DAE8-474D-BD02-0BAAAD25DC83}" type="pres">
      <dgm:prSet presAssocID="{70D3D1D5-95A6-BB48-9D8C-620382343339}" presName="sibTrans" presStyleLbl="sibTrans1D1" presStyleIdx="3" presStyleCnt="4"/>
      <dgm:spPr/>
    </dgm:pt>
  </dgm:ptLst>
  <dgm:cxnLst>
    <dgm:cxn modelId="{68618407-C9ED-5646-B7EB-01AA29514F7F}" srcId="{879DB8A6-DFDE-9F4C-A4AA-A8DB4D026B45}" destId="{FA2F2F02-D45C-3E4A-B622-B0D13DAE2DE5}" srcOrd="3" destOrd="0" parTransId="{E21B4368-7F76-014E-BCCD-3D9AAC84AA95}" sibTransId="{70D3D1D5-95A6-BB48-9D8C-620382343339}"/>
    <dgm:cxn modelId="{35F0BE21-64F4-4540-87B4-B1435CCF092B}" type="presOf" srcId="{789E6CA7-6099-D446-984A-7164537CC9E4}" destId="{5344C84D-3A0E-FE4E-9ED9-FA6AC31A2C5F}" srcOrd="0" destOrd="0" presId="urn:microsoft.com/office/officeart/2005/8/layout/cycle5"/>
    <dgm:cxn modelId="{DB599A25-12F0-074A-A4F5-6BC204B401F2}" type="presOf" srcId="{70D3D1D5-95A6-BB48-9D8C-620382343339}" destId="{98CAB993-DAE8-474D-BD02-0BAAAD25DC83}" srcOrd="0" destOrd="0" presId="urn:microsoft.com/office/officeart/2005/8/layout/cycle5"/>
    <dgm:cxn modelId="{01DBF228-75FA-1D41-9E64-0AD751264939}" type="presOf" srcId="{9FFED4DF-47E0-4D41-957E-67CFDA43714F}" destId="{48746036-85B2-4546-9441-EDC1742995E2}" srcOrd="0" destOrd="0" presId="urn:microsoft.com/office/officeart/2005/8/layout/cycle5"/>
    <dgm:cxn modelId="{96F2CC72-6826-CF41-8517-4C5F139F8774}" type="presOf" srcId="{088DFA11-E624-E449-96B9-D2E42ECAB87F}" destId="{5250E224-33FA-8C49-BD3E-1E4119188348}" srcOrd="0" destOrd="0" presId="urn:microsoft.com/office/officeart/2005/8/layout/cycle5"/>
    <dgm:cxn modelId="{A02AF677-9F9C-3645-920E-89EC21ACDAED}" srcId="{879DB8A6-DFDE-9F4C-A4AA-A8DB4D026B45}" destId="{E6D4632D-2AFE-624C-B7D7-6489D6A3B369}" srcOrd="1" destOrd="0" parTransId="{30ADEF56-5D09-F448-8C30-A39F7752B4F0}" sibTransId="{789E6CA7-6099-D446-984A-7164537CC9E4}"/>
    <dgm:cxn modelId="{A9FFCA78-D9D6-394F-A195-5F698B8B657B}" srcId="{879DB8A6-DFDE-9F4C-A4AA-A8DB4D026B45}" destId="{5ECCB695-8826-3F40-BA3B-1DA66BF2BB23}" srcOrd="2" destOrd="0" parTransId="{CEC4397F-9C07-244E-AD7D-4953A4C2DCF1}" sibTransId="{6B5EC881-5779-CC40-B447-AB7128DCD67A}"/>
    <dgm:cxn modelId="{F1F2228E-297C-6240-A027-8BDB142542D8}" srcId="{879DB8A6-DFDE-9F4C-A4AA-A8DB4D026B45}" destId="{088DFA11-E624-E449-96B9-D2E42ECAB87F}" srcOrd="0" destOrd="0" parTransId="{E814FB03-7DF8-1B48-85D3-77D3E5F051C8}" sibTransId="{9FFED4DF-47E0-4D41-957E-67CFDA43714F}"/>
    <dgm:cxn modelId="{2E6309E1-18D4-4643-B8BD-4F9696D19F89}" type="presOf" srcId="{879DB8A6-DFDE-9F4C-A4AA-A8DB4D026B45}" destId="{A8E6941F-F9A1-AE42-A98C-4BE6F5D13BAA}" srcOrd="0" destOrd="0" presId="urn:microsoft.com/office/officeart/2005/8/layout/cycle5"/>
    <dgm:cxn modelId="{656D02E9-65FA-7146-93B2-BD0BAEDC1AAD}" type="presOf" srcId="{5ECCB695-8826-3F40-BA3B-1DA66BF2BB23}" destId="{CB0679A5-6399-434F-9F31-1B341A64DD03}" srcOrd="0" destOrd="0" presId="urn:microsoft.com/office/officeart/2005/8/layout/cycle5"/>
    <dgm:cxn modelId="{CF1AE7EC-32CD-C041-A6A9-D18D16E1E3F4}" type="presOf" srcId="{FA2F2F02-D45C-3E4A-B622-B0D13DAE2DE5}" destId="{83E4C877-DDA8-D54F-86BE-12A947193F0D}" srcOrd="0" destOrd="0" presId="urn:microsoft.com/office/officeart/2005/8/layout/cycle5"/>
    <dgm:cxn modelId="{A147E7F4-C588-7644-AA9A-14EFA012557D}" type="presOf" srcId="{6B5EC881-5779-CC40-B447-AB7128DCD67A}" destId="{860BD982-83D6-424A-A4E1-8B8E0BD50838}" srcOrd="0" destOrd="0" presId="urn:microsoft.com/office/officeart/2005/8/layout/cycle5"/>
    <dgm:cxn modelId="{DE5808F5-5D22-F843-B28C-78220E32ABAC}" type="presOf" srcId="{E6D4632D-2AFE-624C-B7D7-6489D6A3B369}" destId="{FB3D067E-80A8-0F46-A9F0-5BAB49B19215}" srcOrd="0" destOrd="0" presId="urn:microsoft.com/office/officeart/2005/8/layout/cycle5"/>
    <dgm:cxn modelId="{8C2C1632-2F20-7D4D-B02B-C8786E34387F}" type="presParOf" srcId="{A8E6941F-F9A1-AE42-A98C-4BE6F5D13BAA}" destId="{5250E224-33FA-8C49-BD3E-1E4119188348}" srcOrd="0" destOrd="0" presId="urn:microsoft.com/office/officeart/2005/8/layout/cycle5"/>
    <dgm:cxn modelId="{5622B46C-70E9-DB45-ADB8-83129C9D70C0}" type="presParOf" srcId="{A8E6941F-F9A1-AE42-A98C-4BE6F5D13BAA}" destId="{8A9390DA-6A94-F94D-83AC-D99941F07EE8}" srcOrd="1" destOrd="0" presId="urn:microsoft.com/office/officeart/2005/8/layout/cycle5"/>
    <dgm:cxn modelId="{2C8562FF-2E4E-664B-BC0A-7DE629D8BA4F}" type="presParOf" srcId="{A8E6941F-F9A1-AE42-A98C-4BE6F5D13BAA}" destId="{48746036-85B2-4546-9441-EDC1742995E2}" srcOrd="2" destOrd="0" presId="urn:microsoft.com/office/officeart/2005/8/layout/cycle5"/>
    <dgm:cxn modelId="{B7B439A0-9D2F-424A-8DEB-E25F02912B89}" type="presParOf" srcId="{A8E6941F-F9A1-AE42-A98C-4BE6F5D13BAA}" destId="{FB3D067E-80A8-0F46-A9F0-5BAB49B19215}" srcOrd="3" destOrd="0" presId="urn:microsoft.com/office/officeart/2005/8/layout/cycle5"/>
    <dgm:cxn modelId="{8382B8F3-61FC-634B-9F0E-8028A30A5152}" type="presParOf" srcId="{A8E6941F-F9A1-AE42-A98C-4BE6F5D13BAA}" destId="{9FE3908B-CD66-2547-9980-DBA1FDBFF5E7}" srcOrd="4" destOrd="0" presId="urn:microsoft.com/office/officeart/2005/8/layout/cycle5"/>
    <dgm:cxn modelId="{840B064E-4866-B74D-9288-5F0A101F6670}" type="presParOf" srcId="{A8E6941F-F9A1-AE42-A98C-4BE6F5D13BAA}" destId="{5344C84D-3A0E-FE4E-9ED9-FA6AC31A2C5F}" srcOrd="5" destOrd="0" presId="urn:microsoft.com/office/officeart/2005/8/layout/cycle5"/>
    <dgm:cxn modelId="{E72430F3-ACE6-2E41-B74E-5F3FD32A23CA}" type="presParOf" srcId="{A8E6941F-F9A1-AE42-A98C-4BE6F5D13BAA}" destId="{CB0679A5-6399-434F-9F31-1B341A64DD03}" srcOrd="6" destOrd="0" presId="urn:microsoft.com/office/officeart/2005/8/layout/cycle5"/>
    <dgm:cxn modelId="{7446CDC3-8CB5-734A-B176-2206B107AF54}" type="presParOf" srcId="{A8E6941F-F9A1-AE42-A98C-4BE6F5D13BAA}" destId="{4B0C0552-B51A-0B46-9B91-D3EAB311E560}" srcOrd="7" destOrd="0" presId="urn:microsoft.com/office/officeart/2005/8/layout/cycle5"/>
    <dgm:cxn modelId="{0354E46A-16DF-6346-A092-64669C02B46A}" type="presParOf" srcId="{A8E6941F-F9A1-AE42-A98C-4BE6F5D13BAA}" destId="{860BD982-83D6-424A-A4E1-8B8E0BD50838}" srcOrd="8" destOrd="0" presId="urn:microsoft.com/office/officeart/2005/8/layout/cycle5"/>
    <dgm:cxn modelId="{B4CB5D90-F296-D746-9A3E-9EA5359AC1D4}" type="presParOf" srcId="{A8E6941F-F9A1-AE42-A98C-4BE6F5D13BAA}" destId="{83E4C877-DDA8-D54F-86BE-12A947193F0D}" srcOrd="9" destOrd="0" presId="urn:microsoft.com/office/officeart/2005/8/layout/cycle5"/>
    <dgm:cxn modelId="{68ADD445-97D6-3A4E-B7C4-FADCD77F40F2}" type="presParOf" srcId="{A8E6941F-F9A1-AE42-A98C-4BE6F5D13BAA}" destId="{ECBDF112-0D19-5446-A5A9-EB118B599DD8}" srcOrd="10" destOrd="0" presId="urn:microsoft.com/office/officeart/2005/8/layout/cycle5"/>
    <dgm:cxn modelId="{BCB896A8-E920-1141-9798-DF92F233C772}" type="presParOf" srcId="{A8E6941F-F9A1-AE42-A98C-4BE6F5D13BAA}" destId="{98CAB993-DAE8-474D-BD02-0BAAAD25DC83}"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7889A3-8CA1-234E-AA0C-DAD3E0D39A85}"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fr-FR"/>
        </a:p>
      </dgm:t>
    </dgm:pt>
    <dgm:pt modelId="{97F315FA-E142-F24E-BC87-4E59D1A97EA9}">
      <dgm:prSet phldrT="[Texte]" custT="1"/>
      <dgm:spPr/>
      <dgm:t>
        <a:bodyPr/>
        <a:lstStyle/>
        <a:p>
          <a:r>
            <a:rPr lang="fr-FR" sz="1200" b="1" i="0" baseline="0" dirty="0"/>
            <a:t>Dépression et ses </a:t>
          </a:r>
          <a:r>
            <a:rPr lang="fr-FR" sz="1200" b="1" i="0" baseline="0" dirty="0" err="1"/>
            <a:t>sympt</a:t>
          </a:r>
          <a:r>
            <a:rPr lang="nl-BE" sz="1200" b="1" i="0" baseline="0" dirty="0"/>
            <a:t>ômes</a:t>
          </a:r>
          <a:endParaRPr lang="fr-FR" sz="1200" b="1" i="0" baseline="0" dirty="0"/>
        </a:p>
      </dgm:t>
    </dgm:pt>
    <dgm:pt modelId="{3C3F5EB2-82CD-AA47-B0D7-A8F12BC806D5}" type="parTrans" cxnId="{D93D6B4B-8DFD-304B-B8A4-F1429449570D}">
      <dgm:prSet/>
      <dgm:spPr/>
      <dgm:t>
        <a:bodyPr/>
        <a:lstStyle/>
        <a:p>
          <a:endParaRPr lang="fr-FR"/>
        </a:p>
      </dgm:t>
    </dgm:pt>
    <dgm:pt modelId="{8EC06A71-6F38-4E44-AE47-01C2B620A8BA}" type="sibTrans" cxnId="{D93D6B4B-8DFD-304B-B8A4-F1429449570D}">
      <dgm:prSet/>
      <dgm:spPr/>
      <dgm:t>
        <a:bodyPr/>
        <a:lstStyle/>
        <a:p>
          <a:endParaRPr lang="fr-FR"/>
        </a:p>
      </dgm:t>
    </dgm:pt>
    <dgm:pt modelId="{5293B20D-5AD1-BB46-92DD-9A4AEA5A013A}">
      <dgm:prSet phldrT="[Texte]" custT="1"/>
      <dgm:spPr/>
      <dgm:t>
        <a:bodyPr/>
        <a:lstStyle/>
        <a:p>
          <a:r>
            <a:rPr lang="fr-FR" sz="1000" baseline="0" dirty="0"/>
            <a:t>-</a:t>
          </a:r>
          <a:r>
            <a:rPr lang="fr-FR" sz="1100" baseline="0" dirty="0"/>
            <a:t>Excès d’émotions négatives</a:t>
          </a:r>
        </a:p>
        <a:p>
          <a:r>
            <a:rPr lang="fr-FR" sz="1100" baseline="0" dirty="0"/>
            <a:t>-Troubles de la mémoire et de la concentration-</a:t>
          </a:r>
        </a:p>
        <a:p>
          <a:r>
            <a:rPr lang="fr-FR" sz="1100" baseline="0" dirty="0"/>
            <a:t>-Ruminations,</a:t>
          </a:r>
        </a:p>
        <a:p>
          <a:r>
            <a:rPr lang="fr-FR" sz="1100" baseline="0" dirty="0"/>
            <a:t>-Pensées négatives</a:t>
          </a:r>
        </a:p>
      </dgm:t>
    </dgm:pt>
    <dgm:pt modelId="{2249055F-D9E7-D448-A9CB-707206B125E4}" type="parTrans" cxnId="{28D93B0B-B475-3E40-9BE2-E614B2E09C55}">
      <dgm:prSet/>
      <dgm:spPr/>
      <dgm:t>
        <a:bodyPr/>
        <a:lstStyle/>
        <a:p>
          <a:endParaRPr lang="fr-FR"/>
        </a:p>
      </dgm:t>
    </dgm:pt>
    <dgm:pt modelId="{9E9F69E6-0F75-D44D-BD48-4FE24177A059}" type="sibTrans" cxnId="{28D93B0B-B475-3E40-9BE2-E614B2E09C55}">
      <dgm:prSet/>
      <dgm:spPr/>
      <dgm:t>
        <a:bodyPr/>
        <a:lstStyle/>
        <a:p>
          <a:endParaRPr lang="fr-FR"/>
        </a:p>
      </dgm:t>
    </dgm:pt>
    <dgm:pt modelId="{A459EABE-268E-8B4E-B256-5A2387D3097E}">
      <dgm:prSet phldrT="[Texte]" custT="1"/>
      <dgm:spPr/>
      <dgm:t>
        <a:bodyPr/>
        <a:lstStyle/>
        <a:p>
          <a:r>
            <a:rPr lang="fr-FR" sz="1000" baseline="0" dirty="0"/>
            <a:t>-</a:t>
          </a:r>
          <a:r>
            <a:rPr lang="fr-FR" sz="1400" baseline="0" dirty="0"/>
            <a:t>Tendance à l’isolement</a:t>
          </a:r>
        </a:p>
        <a:p>
          <a:r>
            <a:rPr lang="fr-FR" sz="1400" baseline="0" dirty="0"/>
            <a:t>-Inactivité</a:t>
          </a:r>
        </a:p>
        <a:p>
          <a:r>
            <a:rPr lang="fr-FR" sz="1400" baseline="0" dirty="0"/>
            <a:t>-Excès de sommeil</a:t>
          </a:r>
          <a:endParaRPr lang="fr-FR" sz="900" dirty="0"/>
        </a:p>
      </dgm:t>
    </dgm:pt>
    <dgm:pt modelId="{E2945305-65DF-3F45-A3BF-F39060E8C964}" type="parTrans" cxnId="{F387DCB6-4576-184F-ABC0-CCCA5FE89B5C}">
      <dgm:prSet/>
      <dgm:spPr/>
      <dgm:t>
        <a:bodyPr/>
        <a:lstStyle/>
        <a:p>
          <a:endParaRPr lang="fr-FR"/>
        </a:p>
      </dgm:t>
    </dgm:pt>
    <dgm:pt modelId="{C18B53F7-A6E0-E94C-8EEE-63452AA0B32D}" type="sibTrans" cxnId="{F387DCB6-4576-184F-ABC0-CCCA5FE89B5C}">
      <dgm:prSet/>
      <dgm:spPr/>
      <dgm:t>
        <a:bodyPr/>
        <a:lstStyle/>
        <a:p>
          <a:endParaRPr lang="fr-FR"/>
        </a:p>
      </dgm:t>
    </dgm:pt>
    <dgm:pt modelId="{5134CC3B-44E3-5949-949B-AA6B5C9BD9BE}">
      <dgm:prSet phldrT="[Texte]"/>
      <dgm:spPr/>
      <dgm:t>
        <a:bodyPr/>
        <a:lstStyle/>
        <a:p>
          <a:r>
            <a:rPr lang="fr-FR" dirty="0"/>
            <a:t>-Culpabilité</a:t>
          </a:r>
        </a:p>
        <a:p>
          <a:r>
            <a:rPr lang="fr-FR" dirty="0"/>
            <a:t>-</a:t>
          </a:r>
          <a:r>
            <a:rPr lang="fr-FR" dirty="0" err="1"/>
            <a:t>Autodévalorisation</a:t>
          </a:r>
          <a:endParaRPr lang="fr-FR" dirty="0"/>
        </a:p>
        <a:p>
          <a:r>
            <a:rPr lang="fr-FR" dirty="0"/>
            <a:t>-Découragement </a:t>
          </a:r>
        </a:p>
      </dgm:t>
    </dgm:pt>
    <dgm:pt modelId="{E2B4BCD6-2CB3-A74E-AA1F-4D33027196C5}" type="parTrans" cxnId="{A724C329-4FBE-FD40-99E2-C186EE1F6DA4}">
      <dgm:prSet/>
      <dgm:spPr/>
      <dgm:t>
        <a:bodyPr/>
        <a:lstStyle/>
        <a:p>
          <a:endParaRPr lang="fr-FR"/>
        </a:p>
      </dgm:t>
    </dgm:pt>
    <dgm:pt modelId="{CEF82A2F-001B-464F-9E2F-B7E0C85E6077}" type="sibTrans" cxnId="{A724C329-4FBE-FD40-99E2-C186EE1F6DA4}">
      <dgm:prSet/>
      <dgm:spPr/>
      <dgm:t>
        <a:bodyPr/>
        <a:lstStyle/>
        <a:p>
          <a:endParaRPr lang="fr-FR"/>
        </a:p>
      </dgm:t>
    </dgm:pt>
    <dgm:pt modelId="{82EFEFCE-2490-364E-9AFA-B6083341BEA8}">
      <dgm:prSet phldrT="[Texte]"/>
      <dgm:spPr/>
      <dgm:t>
        <a:bodyPr/>
        <a:lstStyle/>
        <a:p>
          <a:r>
            <a:rPr lang="fr-FR" dirty="0"/>
            <a:t>Aggravation de la dépression et de ses conséquences</a:t>
          </a:r>
        </a:p>
      </dgm:t>
    </dgm:pt>
    <dgm:pt modelId="{BA4EB1FA-DFEC-1849-A2FC-F4C8B5A4F1F8}" type="parTrans" cxnId="{E145D78B-E0AB-B34B-9EE8-2FA660B7741F}">
      <dgm:prSet/>
      <dgm:spPr/>
      <dgm:t>
        <a:bodyPr/>
        <a:lstStyle/>
        <a:p>
          <a:endParaRPr lang="fr-FR"/>
        </a:p>
      </dgm:t>
    </dgm:pt>
    <dgm:pt modelId="{0F9ADA3C-E9F5-8F4D-A753-F1036388CC7E}" type="sibTrans" cxnId="{E145D78B-E0AB-B34B-9EE8-2FA660B7741F}">
      <dgm:prSet/>
      <dgm:spPr/>
      <dgm:t>
        <a:bodyPr/>
        <a:lstStyle/>
        <a:p>
          <a:endParaRPr lang="fr-FR"/>
        </a:p>
      </dgm:t>
    </dgm:pt>
    <dgm:pt modelId="{2FD67282-8DA2-8A46-A755-6BCADBB208DA}" type="pres">
      <dgm:prSet presAssocID="{C17889A3-8CA1-234E-AA0C-DAD3E0D39A85}" presName="cycle" presStyleCnt="0">
        <dgm:presLayoutVars>
          <dgm:dir/>
          <dgm:resizeHandles val="exact"/>
        </dgm:presLayoutVars>
      </dgm:prSet>
      <dgm:spPr/>
    </dgm:pt>
    <dgm:pt modelId="{97603AD0-F499-8341-9855-C81EB774FBB1}" type="pres">
      <dgm:prSet presAssocID="{97F315FA-E142-F24E-BC87-4E59D1A97EA9}" presName="node" presStyleLbl="node1" presStyleIdx="0" presStyleCnt="5">
        <dgm:presLayoutVars>
          <dgm:bulletEnabled val="1"/>
        </dgm:presLayoutVars>
      </dgm:prSet>
      <dgm:spPr/>
    </dgm:pt>
    <dgm:pt modelId="{47CAAD1C-6D6C-3643-AFFB-781085531D36}" type="pres">
      <dgm:prSet presAssocID="{97F315FA-E142-F24E-BC87-4E59D1A97EA9}" presName="spNode" presStyleCnt="0"/>
      <dgm:spPr/>
    </dgm:pt>
    <dgm:pt modelId="{D2255F69-E0F4-E545-B074-22D903032F8D}" type="pres">
      <dgm:prSet presAssocID="{8EC06A71-6F38-4E44-AE47-01C2B620A8BA}" presName="sibTrans" presStyleLbl="sibTrans1D1" presStyleIdx="0" presStyleCnt="5"/>
      <dgm:spPr/>
    </dgm:pt>
    <dgm:pt modelId="{4718F752-F86D-F842-96CF-4E7EDDAC0902}" type="pres">
      <dgm:prSet presAssocID="{5293B20D-5AD1-BB46-92DD-9A4AEA5A013A}" presName="node" presStyleLbl="node1" presStyleIdx="1" presStyleCnt="5" custScaleY="148637">
        <dgm:presLayoutVars>
          <dgm:bulletEnabled val="1"/>
        </dgm:presLayoutVars>
      </dgm:prSet>
      <dgm:spPr/>
    </dgm:pt>
    <dgm:pt modelId="{382277C6-049F-9F46-8E0F-74E869F89F4A}" type="pres">
      <dgm:prSet presAssocID="{5293B20D-5AD1-BB46-92DD-9A4AEA5A013A}" presName="spNode" presStyleCnt="0"/>
      <dgm:spPr/>
    </dgm:pt>
    <dgm:pt modelId="{3ABA5AAC-D99A-3C4E-BD1D-5FD97B236947}" type="pres">
      <dgm:prSet presAssocID="{9E9F69E6-0F75-D44D-BD48-4FE24177A059}" presName="sibTrans" presStyleLbl="sibTrans1D1" presStyleIdx="1" presStyleCnt="5"/>
      <dgm:spPr/>
    </dgm:pt>
    <dgm:pt modelId="{32D77DD1-6B7C-6A43-8257-C62513A25D21}" type="pres">
      <dgm:prSet presAssocID="{A459EABE-268E-8B4E-B256-5A2387D3097E}" presName="node" presStyleLbl="node1" presStyleIdx="2" presStyleCnt="5" custScaleX="107940" custScaleY="179026" custRadScaleRad="97759" custRadScaleInc="2293">
        <dgm:presLayoutVars>
          <dgm:bulletEnabled val="1"/>
        </dgm:presLayoutVars>
      </dgm:prSet>
      <dgm:spPr/>
    </dgm:pt>
    <dgm:pt modelId="{118190FC-F770-EA4A-9B05-EB4A255FAA06}" type="pres">
      <dgm:prSet presAssocID="{A459EABE-268E-8B4E-B256-5A2387D3097E}" presName="spNode" presStyleCnt="0"/>
      <dgm:spPr/>
    </dgm:pt>
    <dgm:pt modelId="{2F12451B-F762-FC4B-B47E-CE92D3CF9169}" type="pres">
      <dgm:prSet presAssocID="{C18B53F7-A6E0-E94C-8EEE-63452AA0B32D}" presName="sibTrans" presStyleLbl="sibTrans1D1" presStyleIdx="2" presStyleCnt="5"/>
      <dgm:spPr/>
    </dgm:pt>
    <dgm:pt modelId="{A4C6557C-74D9-E840-98A7-02765C41F1F0}" type="pres">
      <dgm:prSet presAssocID="{5134CC3B-44E3-5949-949B-AA6B5C9BD9BE}" presName="node" presStyleLbl="node1" presStyleIdx="3" presStyleCnt="5">
        <dgm:presLayoutVars>
          <dgm:bulletEnabled val="1"/>
        </dgm:presLayoutVars>
      </dgm:prSet>
      <dgm:spPr/>
    </dgm:pt>
    <dgm:pt modelId="{46615EC2-DF84-2D4A-B92C-0142D9D4BB81}" type="pres">
      <dgm:prSet presAssocID="{5134CC3B-44E3-5949-949B-AA6B5C9BD9BE}" presName="spNode" presStyleCnt="0"/>
      <dgm:spPr/>
    </dgm:pt>
    <dgm:pt modelId="{5FE002A7-C53F-454E-BA93-EDD2F926F5A1}" type="pres">
      <dgm:prSet presAssocID="{CEF82A2F-001B-464F-9E2F-B7E0C85E6077}" presName="sibTrans" presStyleLbl="sibTrans1D1" presStyleIdx="3" presStyleCnt="5"/>
      <dgm:spPr/>
    </dgm:pt>
    <dgm:pt modelId="{3A16A6D5-4E6F-EF42-8562-236343A2D305}" type="pres">
      <dgm:prSet presAssocID="{82EFEFCE-2490-364E-9AFA-B6083341BEA8}" presName="node" presStyleLbl="node1" presStyleIdx="4" presStyleCnt="5">
        <dgm:presLayoutVars>
          <dgm:bulletEnabled val="1"/>
        </dgm:presLayoutVars>
      </dgm:prSet>
      <dgm:spPr/>
    </dgm:pt>
    <dgm:pt modelId="{690EABB8-158C-E341-8CE4-FB37D3C1512D}" type="pres">
      <dgm:prSet presAssocID="{82EFEFCE-2490-364E-9AFA-B6083341BEA8}" presName="spNode" presStyleCnt="0"/>
      <dgm:spPr/>
    </dgm:pt>
    <dgm:pt modelId="{0F92C62F-1C74-1448-B74D-268ED630FF00}" type="pres">
      <dgm:prSet presAssocID="{0F9ADA3C-E9F5-8F4D-A753-F1036388CC7E}" presName="sibTrans" presStyleLbl="sibTrans1D1" presStyleIdx="4" presStyleCnt="5"/>
      <dgm:spPr/>
    </dgm:pt>
  </dgm:ptLst>
  <dgm:cxnLst>
    <dgm:cxn modelId="{A0F4EE07-4167-EA46-8EB7-F2768DA2D875}" type="presOf" srcId="{8EC06A71-6F38-4E44-AE47-01C2B620A8BA}" destId="{D2255F69-E0F4-E545-B074-22D903032F8D}" srcOrd="0" destOrd="0" presId="urn:microsoft.com/office/officeart/2005/8/layout/cycle5"/>
    <dgm:cxn modelId="{C735AA09-7D3F-184E-B76B-BD01998B082B}" type="presOf" srcId="{C18B53F7-A6E0-E94C-8EEE-63452AA0B32D}" destId="{2F12451B-F762-FC4B-B47E-CE92D3CF9169}" srcOrd="0" destOrd="0" presId="urn:microsoft.com/office/officeart/2005/8/layout/cycle5"/>
    <dgm:cxn modelId="{28D93B0B-B475-3E40-9BE2-E614B2E09C55}" srcId="{C17889A3-8CA1-234E-AA0C-DAD3E0D39A85}" destId="{5293B20D-5AD1-BB46-92DD-9A4AEA5A013A}" srcOrd="1" destOrd="0" parTransId="{2249055F-D9E7-D448-A9CB-707206B125E4}" sibTransId="{9E9F69E6-0F75-D44D-BD48-4FE24177A059}"/>
    <dgm:cxn modelId="{A724C329-4FBE-FD40-99E2-C186EE1F6DA4}" srcId="{C17889A3-8CA1-234E-AA0C-DAD3E0D39A85}" destId="{5134CC3B-44E3-5949-949B-AA6B5C9BD9BE}" srcOrd="3" destOrd="0" parTransId="{E2B4BCD6-2CB3-A74E-AA1F-4D33027196C5}" sibTransId="{CEF82A2F-001B-464F-9E2F-B7E0C85E6077}"/>
    <dgm:cxn modelId="{2D3ECC46-8B35-6D40-AF67-54A53B37D524}" type="presOf" srcId="{5134CC3B-44E3-5949-949B-AA6B5C9BD9BE}" destId="{A4C6557C-74D9-E840-98A7-02765C41F1F0}" srcOrd="0" destOrd="0" presId="urn:microsoft.com/office/officeart/2005/8/layout/cycle5"/>
    <dgm:cxn modelId="{D93D6B4B-8DFD-304B-B8A4-F1429449570D}" srcId="{C17889A3-8CA1-234E-AA0C-DAD3E0D39A85}" destId="{97F315FA-E142-F24E-BC87-4E59D1A97EA9}" srcOrd="0" destOrd="0" parTransId="{3C3F5EB2-82CD-AA47-B0D7-A8F12BC806D5}" sibTransId="{8EC06A71-6F38-4E44-AE47-01C2B620A8BA}"/>
    <dgm:cxn modelId="{1F1C6D73-16DB-714D-BD1C-CE3956AD5BA1}" type="presOf" srcId="{9E9F69E6-0F75-D44D-BD48-4FE24177A059}" destId="{3ABA5AAC-D99A-3C4E-BD1D-5FD97B236947}" srcOrd="0" destOrd="0" presId="urn:microsoft.com/office/officeart/2005/8/layout/cycle5"/>
    <dgm:cxn modelId="{7B639E7C-C46A-9249-904B-25D4A66E87F6}" type="presOf" srcId="{C17889A3-8CA1-234E-AA0C-DAD3E0D39A85}" destId="{2FD67282-8DA2-8A46-A755-6BCADBB208DA}" srcOrd="0" destOrd="0" presId="urn:microsoft.com/office/officeart/2005/8/layout/cycle5"/>
    <dgm:cxn modelId="{E145D78B-E0AB-B34B-9EE8-2FA660B7741F}" srcId="{C17889A3-8CA1-234E-AA0C-DAD3E0D39A85}" destId="{82EFEFCE-2490-364E-9AFA-B6083341BEA8}" srcOrd="4" destOrd="0" parTransId="{BA4EB1FA-DFEC-1849-A2FC-F4C8B5A4F1F8}" sibTransId="{0F9ADA3C-E9F5-8F4D-A753-F1036388CC7E}"/>
    <dgm:cxn modelId="{F81D3591-0E94-1044-8C47-1AECA8FDC0E9}" type="presOf" srcId="{A459EABE-268E-8B4E-B256-5A2387D3097E}" destId="{32D77DD1-6B7C-6A43-8257-C62513A25D21}" srcOrd="0" destOrd="0" presId="urn:microsoft.com/office/officeart/2005/8/layout/cycle5"/>
    <dgm:cxn modelId="{1C7436B6-0738-6845-B3D0-03A9DE304ED2}" type="presOf" srcId="{0F9ADA3C-E9F5-8F4D-A753-F1036388CC7E}" destId="{0F92C62F-1C74-1448-B74D-268ED630FF00}" srcOrd="0" destOrd="0" presId="urn:microsoft.com/office/officeart/2005/8/layout/cycle5"/>
    <dgm:cxn modelId="{F387DCB6-4576-184F-ABC0-CCCA5FE89B5C}" srcId="{C17889A3-8CA1-234E-AA0C-DAD3E0D39A85}" destId="{A459EABE-268E-8B4E-B256-5A2387D3097E}" srcOrd="2" destOrd="0" parTransId="{E2945305-65DF-3F45-A3BF-F39060E8C964}" sibTransId="{C18B53F7-A6E0-E94C-8EEE-63452AA0B32D}"/>
    <dgm:cxn modelId="{5747D9B9-423A-9B4B-A412-6DDF83CA5438}" type="presOf" srcId="{82EFEFCE-2490-364E-9AFA-B6083341BEA8}" destId="{3A16A6D5-4E6F-EF42-8562-236343A2D305}" srcOrd="0" destOrd="0" presId="urn:microsoft.com/office/officeart/2005/8/layout/cycle5"/>
    <dgm:cxn modelId="{823ED0BF-B9C9-1842-B5E3-A399F69B1750}" type="presOf" srcId="{5293B20D-5AD1-BB46-92DD-9A4AEA5A013A}" destId="{4718F752-F86D-F842-96CF-4E7EDDAC0902}" srcOrd="0" destOrd="0" presId="urn:microsoft.com/office/officeart/2005/8/layout/cycle5"/>
    <dgm:cxn modelId="{44F721D9-4044-9344-8D39-EE98A0DC3574}" type="presOf" srcId="{CEF82A2F-001B-464F-9E2F-B7E0C85E6077}" destId="{5FE002A7-C53F-454E-BA93-EDD2F926F5A1}" srcOrd="0" destOrd="0" presId="urn:microsoft.com/office/officeart/2005/8/layout/cycle5"/>
    <dgm:cxn modelId="{3034DCE5-A403-A444-9462-E967ECC13322}" type="presOf" srcId="{97F315FA-E142-F24E-BC87-4E59D1A97EA9}" destId="{97603AD0-F499-8341-9855-C81EB774FBB1}" srcOrd="0" destOrd="0" presId="urn:microsoft.com/office/officeart/2005/8/layout/cycle5"/>
    <dgm:cxn modelId="{C2CC923B-563A-BE4A-B4C7-F2949C2B2718}" type="presParOf" srcId="{2FD67282-8DA2-8A46-A755-6BCADBB208DA}" destId="{97603AD0-F499-8341-9855-C81EB774FBB1}" srcOrd="0" destOrd="0" presId="urn:microsoft.com/office/officeart/2005/8/layout/cycle5"/>
    <dgm:cxn modelId="{7DCC4D08-1E6E-7C45-A0CF-1C2FA17255B5}" type="presParOf" srcId="{2FD67282-8DA2-8A46-A755-6BCADBB208DA}" destId="{47CAAD1C-6D6C-3643-AFFB-781085531D36}" srcOrd="1" destOrd="0" presId="urn:microsoft.com/office/officeart/2005/8/layout/cycle5"/>
    <dgm:cxn modelId="{D05A1A2A-B843-544D-BEE1-90D47F380D5D}" type="presParOf" srcId="{2FD67282-8DA2-8A46-A755-6BCADBB208DA}" destId="{D2255F69-E0F4-E545-B074-22D903032F8D}" srcOrd="2" destOrd="0" presId="urn:microsoft.com/office/officeart/2005/8/layout/cycle5"/>
    <dgm:cxn modelId="{23EBA53C-8E24-624A-9AF7-0C5F988DC712}" type="presParOf" srcId="{2FD67282-8DA2-8A46-A755-6BCADBB208DA}" destId="{4718F752-F86D-F842-96CF-4E7EDDAC0902}" srcOrd="3" destOrd="0" presId="urn:microsoft.com/office/officeart/2005/8/layout/cycle5"/>
    <dgm:cxn modelId="{FB8DF7BA-6672-EF4A-B668-83081D385F0E}" type="presParOf" srcId="{2FD67282-8DA2-8A46-A755-6BCADBB208DA}" destId="{382277C6-049F-9F46-8E0F-74E869F89F4A}" srcOrd="4" destOrd="0" presId="urn:microsoft.com/office/officeart/2005/8/layout/cycle5"/>
    <dgm:cxn modelId="{8BE0F49C-7581-E74F-9797-24E817292906}" type="presParOf" srcId="{2FD67282-8DA2-8A46-A755-6BCADBB208DA}" destId="{3ABA5AAC-D99A-3C4E-BD1D-5FD97B236947}" srcOrd="5" destOrd="0" presId="urn:microsoft.com/office/officeart/2005/8/layout/cycle5"/>
    <dgm:cxn modelId="{7924D88E-2EE2-1547-B788-496B19EB5494}" type="presParOf" srcId="{2FD67282-8DA2-8A46-A755-6BCADBB208DA}" destId="{32D77DD1-6B7C-6A43-8257-C62513A25D21}" srcOrd="6" destOrd="0" presId="urn:microsoft.com/office/officeart/2005/8/layout/cycle5"/>
    <dgm:cxn modelId="{564EF40D-ABDF-0244-B6E1-B4780FE6B0A2}" type="presParOf" srcId="{2FD67282-8DA2-8A46-A755-6BCADBB208DA}" destId="{118190FC-F770-EA4A-9B05-EB4A255FAA06}" srcOrd="7" destOrd="0" presId="urn:microsoft.com/office/officeart/2005/8/layout/cycle5"/>
    <dgm:cxn modelId="{E8AF183E-55A6-AC45-A32E-C9ABCA0FEE6C}" type="presParOf" srcId="{2FD67282-8DA2-8A46-A755-6BCADBB208DA}" destId="{2F12451B-F762-FC4B-B47E-CE92D3CF9169}" srcOrd="8" destOrd="0" presId="urn:microsoft.com/office/officeart/2005/8/layout/cycle5"/>
    <dgm:cxn modelId="{B93AF71F-4DE0-B141-8A8D-5DE202B51697}" type="presParOf" srcId="{2FD67282-8DA2-8A46-A755-6BCADBB208DA}" destId="{A4C6557C-74D9-E840-98A7-02765C41F1F0}" srcOrd="9" destOrd="0" presId="urn:microsoft.com/office/officeart/2005/8/layout/cycle5"/>
    <dgm:cxn modelId="{5821FCF1-61EC-4F4C-8116-E6E16242665C}" type="presParOf" srcId="{2FD67282-8DA2-8A46-A755-6BCADBB208DA}" destId="{46615EC2-DF84-2D4A-B92C-0142D9D4BB81}" srcOrd="10" destOrd="0" presId="urn:microsoft.com/office/officeart/2005/8/layout/cycle5"/>
    <dgm:cxn modelId="{338CE6F4-E4CF-0F40-9CE5-59DF780A3DF0}" type="presParOf" srcId="{2FD67282-8DA2-8A46-A755-6BCADBB208DA}" destId="{5FE002A7-C53F-454E-BA93-EDD2F926F5A1}" srcOrd="11" destOrd="0" presId="urn:microsoft.com/office/officeart/2005/8/layout/cycle5"/>
    <dgm:cxn modelId="{008410A9-A734-5147-A6BA-1D63C9A0B0F2}" type="presParOf" srcId="{2FD67282-8DA2-8A46-A755-6BCADBB208DA}" destId="{3A16A6D5-4E6F-EF42-8562-236343A2D305}" srcOrd="12" destOrd="0" presId="urn:microsoft.com/office/officeart/2005/8/layout/cycle5"/>
    <dgm:cxn modelId="{0B481474-9BC9-EF45-8EEE-E6023BE591E3}" type="presParOf" srcId="{2FD67282-8DA2-8A46-A755-6BCADBB208DA}" destId="{690EABB8-158C-E341-8CE4-FB37D3C1512D}" srcOrd="13" destOrd="0" presId="urn:microsoft.com/office/officeart/2005/8/layout/cycle5"/>
    <dgm:cxn modelId="{E8115D93-44CA-0F47-9A9A-BAE47CA97079}" type="presParOf" srcId="{2FD67282-8DA2-8A46-A755-6BCADBB208DA}" destId="{0F92C62F-1C74-1448-B74D-268ED630FF00}" srcOrd="14"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9BE95B-044D-7847-8AF3-E0DF21BA594F}"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fr-FR"/>
        </a:p>
      </dgm:t>
    </dgm:pt>
    <dgm:pt modelId="{179A7554-BAAB-4944-9CFA-839FBD94B0E0}">
      <dgm:prSet phldrT="[Texte]" custT="1"/>
      <dgm:spPr/>
      <dgm:t>
        <a:bodyPr/>
        <a:lstStyle/>
        <a:p>
          <a:r>
            <a:rPr lang="fr-FR" sz="1200" b="1" i="0" baseline="0" dirty="0"/>
            <a:t>Hypomanie, Manie</a:t>
          </a:r>
        </a:p>
      </dgm:t>
    </dgm:pt>
    <dgm:pt modelId="{781E16B9-2A3D-8E48-8D3C-815DC49626E1}" type="parTrans" cxnId="{5CDDBBDC-A91C-7540-8816-D256380EE18B}">
      <dgm:prSet/>
      <dgm:spPr/>
      <dgm:t>
        <a:bodyPr/>
        <a:lstStyle/>
        <a:p>
          <a:endParaRPr lang="fr-FR"/>
        </a:p>
      </dgm:t>
    </dgm:pt>
    <dgm:pt modelId="{B4BFE5E8-9EB0-BC43-A666-E690BF4A5111}" type="sibTrans" cxnId="{5CDDBBDC-A91C-7540-8816-D256380EE18B}">
      <dgm:prSet/>
      <dgm:spPr/>
      <dgm:t>
        <a:bodyPr/>
        <a:lstStyle/>
        <a:p>
          <a:endParaRPr lang="fr-FR"/>
        </a:p>
      </dgm:t>
    </dgm:pt>
    <dgm:pt modelId="{68A4CCC7-6EE5-004E-A91A-A3544E17B018}">
      <dgm:prSet phldrT="[Texte]" custT="1"/>
      <dgm:spPr/>
      <dgm:t>
        <a:bodyPr/>
        <a:lstStyle/>
        <a:p>
          <a:r>
            <a:rPr lang="fr-FR" sz="1200" b="1" i="0" baseline="0" dirty="0"/>
            <a:t>-Humeur exaltée, irritabilité</a:t>
          </a:r>
        </a:p>
        <a:p>
          <a:r>
            <a:rPr lang="fr-FR" sz="1200" b="1" i="0" baseline="0" dirty="0"/>
            <a:t>Excès d’</a:t>
          </a:r>
          <a:r>
            <a:rPr lang="fr-FR" sz="1200" b="1" i="0" baseline="0" dirty="0" err="1"/>
            <a:t>energie</a:t>
          </a:r>
          <a:r>
            <a:rPr lang="fr-FR" sz="1200" b="1" i="0" baseline="0" dirty="0"/>
            <a:t>, diminution du sommeil</a:t>
          </a:r>
        </a:p>
        <a:p>
          <a:r>
            <a:rPr lang="fr-FR" sz="1200" b="1" i="0" baseline="0" dirty="0"/>
            <a:t>-Distractibilité</a:t>
          </a:r>
        </a:p>
        <a:p>
          <a:r>
            <a:rPr lang="fr-FR" sz="1200" b="1" i="0" baseline="0" dirty="0"/>
            <a:t>-Excès de confiance, minimisation des dangers…</a:t>
          </a:r>
        </a:p>
      </dgm:t>
    </dgm:pt>
    <dgm:pt modelId="{EEB159F5-EF21-4C44-81AD-DB625E207E9D}" type="parTrans" cxnId="{F707A81F-1736-EB47-92D4-AF79AC7ACF30}">
      <dgm:prSet/>
      <dgm:spPr/>
      <dgm:t>
        <a:bodyPr/>
        <a:lstStyle/>
        <a:p>
          <a:endParaRPr lang="fr-FR"/>
        </a:p>
      </dgm:t>
    </dgm:pt>
    <dgm:pt modelId="{F0A0C318-0227-1A41-8F7B-18BDA77FF53E}" type="sibTrans" cxnId="{F707A81F-1736-EB47-92D4-AF79AC7ACF30}">
      <dgm:prSet/>
      <dgm:spPr/>
      <dgm:t>
        <a:bodyPr/>
        <a:lstStyle/>
        <a:p>
          <a:endParaRPr lang="fr-FR"/>
        </a:p>
      </dgm:t>
    </dgm:pt>
    <dgm:pt modelId="{13C1E209-EE29-144C-872D-64E01BB3F4E2}">
      <dgm:prSet phldrT="[Texte]" custT="1"/>
      <dgm:spPr/>
      <dgm:t>
        <a:bodyPr/>
        <a:lstStyle/>
        <a:p>
          <a:r>
            <a:rPr lang="fr-FR" sz="1000" dirty="0"/>
            <a:t>-</a:t>
          </a:r>
          <a:r>
            <a:rPr lang="fr-FR" sz="1200" b="1" i="0" baseline="0" dirty="0"/>
            <a:t>Réduction du sommeil</a:t>
          </a:r>
        </a:p>
        <a:p>
          <a:r>
            <a:rPr lang="fr-FR" sz="1200" b="1" i="0" baseline="0" dirty="0"/>
            <a:t>-Hyperactivité</a:t>
          </a:r>
        </a:p>
        <a:p>
          <a:r>
            <a:rPr lang="fr-FR" sz="1200" b="1" i="0" baseline="0" dirty="0"/>
            <a:t>-Excès de communication</a:t>
          </a:r>
        </a:p>
        <a:p>
          <a:r>
            <a:rPr lang="fr-FR" sz="1200" b="1" i="0" baseline="0" dirty="0"/>
            <a:t>-Comportements à risques, excès de projets</a:t>
          </a:r>
        </a:p>
      </dgm:t>
    </dgm:pt>
    <dgm:pt modelId="{D491C9CB-9CCA-044F-8F4F-C6E51F3F7AF2}" type="parTrans" cxnId="{FC3605D2-1FAF-134C-9C27-8B87BB948981}">
      <dgm:prSet/>
      <dgm:spPr/>
      <dgm:t>
        <a:bodyPr/>
        <a:lstStyle/>
        <a:p>
          <a:endParaRPr lang="fr-FR"/>
        </a:p>
      </dgm:t>
    </dgm:pt>
    <dgm:pt modelId="{FD120E44-B047-CF42-856A-3FAC9F29FAF4}" type="sibTrans" cxnId="{FC3605D2-1FAF-134C-9C27-8B87BB948981}">
      <dgm:prSet/>
      <dgm:spPr/>
      <dgm:t>
        <a:bodyPr/>
        <a:lstStyle/>
        <a:p>
          <a:endParaRPr lang="fr-FR"/>
        </a:p>
      </dgm:t>
    </dgm:pt>
    <dgm:pt modelId="{262E53DF-8F7A-1B46-B246-706801E9CF26}">
      <dgm:prSet phldrT="[Texte]"/>
      <dgm:spPr/>
      <dgm:t>
        <a:bodyPr/>
        <a:lstStyle/>
        <a:p>
          <a:r>
            <a:rPr lang="fr-FR" dirty="0"/>
            <a:t>Aggravation de la manie et de ses conséquences</a:t>
          </a:r>
        </a:p>
      </dgm:t>
    </dgm:pt>
    <dgm:pt modelId="{28AD5148-1C96-4549-92F3-91C65802D0E5}" type="parTrans" cxnId="{B50F2669-79A8-4C4D-A42E-D8F982555A40}">
      <dgm:prSet/>
      <dgm:spPr/>
      <dgm:t>
        <a:bodyPr/>
        <a:lstStyle/>
        <a:p>
          <a:endParaRPr lang="fr-FR"/>
        </a:p>
      </dgm:t>
    </dgm:pt>
    <dgm:pt modelId="{86C78A8F-F2D6-DB47-8BFF-A9DE88D0E52B}" type="sibTrans" cxnId="{B50F2669-79A8-4C4D-A42E-D8F982555A40}">
      <dgm:prSet/>
      <dgm:spPr/>
      <dgm:t>
        <a:bodyPr/>
        <a:lstStyle/>
        <a:p>
          <a:endParaRPr lang="fr-FR"/>
        </a:p>
      </dgm:t>
    </dgm:pt>
    <dgm:pt modelId="{D666BFAD-2787-D843-9494-6276ED06B44B}">
      <dgm:prSet phldrT="[Texte]"/>
      <dgm:spPr/>
      <dgm:t>
        <a:bodyPr/>
        <a:lstStyle/>
        <a:p>
          <a:r>
            <a:rPr lang="fr-FR" dirty="0"/>
            <a:t>Déstructuration mentale et comportementale</a:t>
          </a:r>
        </a:p>
      </dgm:t>
    </dgm:pt>
    <dgm:pt modelId="{017BF792-3312-314B-ACCC-7423F74D216B}" type="parTrans" cxnId="{58886C43-5B42-F647-A56E-921A1DA1A675}">
      <dgm:prSet/>
      <dgm:spPr/>
      <dgm:t>
        <a:bodyPr/>
        <a:lstStyle/>
        <a:p>
          <a:endParaRPr lang="fr-FR"/>
        </a:p>
      </dgm:t>
    </dgm:pt>
    <dgm:pt modelId="{B38EE067-C37F-A449-9D6C-58C8AAF352DA}" type="sibTrans" cxnId="{58886C43-5B42-F647-A56E-921A1DA1A675}">
      <dgm:prSet/>
      <dgm:spPr/>
      <dgm:t>
        <a:bodyPr/>
        <a:lstStyle/>
        <a:p>
          <a:endParaRPr lang="fr-FR"/>
        </a:p>
      </dgm:t>
    </dgm:pt>
    <dgm:pt modelId="{CC79A9CD-5F4D-BE49-9414-C55F0F6846E5}" type="pres">
      <dgm:prSet presAssocID="{B39BE95B-044D-7847-8AF3-E0DF21BA594F}" presName="cycle" presStyleCnt="0">
        <dgm:presLayoutVars>
          <dgm:dir/>
          <dgm:resizeHandles val="exact"/>
        </dgm:presLayoutVars>
      </dgm:prSet>
      <dgm:spPr/>
    </dgm:pt>
    <dgm:pt modelId="{273AF711-0C5B-1D43-B746-FAC4E9040806}" type="pres">
      <dgm:prSet presAssocID="{179A7554-BAAB-4944-9CFA-839FBD94B0E0}" presName="node" presStyleLbl="node1" presStyleIdx="0" presStyleCnt="5">
        <dgm:presLayoutVars>
          <dgm:bulletEnabled val="1"/>
        </dgm:presLayoutVars>
      </dgm:prSet>
      <dgm:spPr/>
    </dgm:pt>
    <dgm:pt modelId="{00730F36-EA78-0E44-8957-FED0268BD6CD}" type="pres">
      <dgm:prSet presAssocID="{179A7554-BAAB-4944-9CFA-839FBD94B0E0}" presName="spNode" presStyleCnt="0"/>
      <dgm:spPr/>
    </dgm:pt>
    <dgm:pt modelId="{3E31D4B3-2446-5C4B-8475-64944B72AF99}" type="pres">
      <dgm:prSet presAssocID="{B4BFE5E8-9EB0-BC43-A666-E690BF4A5111}" presName="sibTrans" presStyleLbl="sibTrans1D1" presStyleIdx="0" presStyleCnt="5"/>
      <dgm:spPr/>
    </dgm:pt>
    <dgm:pt modelId="{3F8DE700-803A-A94B-905A-EAD1255DBD11}" type="pres">
      <dgm:prSet presAssocID="{68A4CCC7-6EE5-004E-A91A-A3544E17B018}" presName="node" presStyleLbl="node1" presStyleIdx="1" presStyleCnt="5" custScaleX="129177" custScaleY="150689">
        <dgm:presLayoutVars>
          <dgm:bulletEnabled val="1"/>
        </dgm:presLayoutVars>
      </dgm:prSet>
      <dgm:spPr/>
    </dgm:pt>
    <dgm:pt modelId="{9C3791E8-6677-F843-8D83-8F145E8CDFA0}" type="pres">
      <dgm:prSet presAssocID="{68A4CCC7-6EE5-004E-A91A-A3544E17B018}" presName="spNode" presStyleCnt="0"/>
      <dgm:spPr/>
    </dgm:pt>
    <dgm:pt modelId="{178BB814-6A52-E949-9286-084192FCC72E}" type="pres">
      <dgm:prSet presAssocID="{F0A0C318-0227-1A41-8F7B-18BDA77FF53E}" presName="sibTrans" presStyleLbl="sibTrans1D1" presStyleIdx="1" presStyleCnt="5"/>
      <dgm:spPr/>
    </dgm:pt>
    <dgm:pt modelId="{181B50A4-E4B0-C248-AEC5-38AD58A8767C}" type="pres">
      <dgm:prSet presAssocID="{13C1E209-EE29-144C-872D-64E01BB3F4E2}" presName="node" presStyleLbl="node1" presStyleIdx="2" presStyleCnt="5" custScaleX="126274" custScaleY="148753">
        <dgm:presLayoutVars>
          <dgm:bulletEnabled val="1"/>
        </dgm:presLayoutVars>
      </dgm:prSet>
      <dgm:spPr/>
    </dgm:pt>
    <dgm:pt modelId="{F4B67AE3-2A9E-2E45-BB04-054307C2D424}" type="pres">
      <dgm:prSet presAssocID="{13C1E209-EE29-144C-872D-64E01BB3F4E2}" presName="spNode" presStyleCnt="0"/>
      <dgm:spPr/>
    </dgm:pt>
    <dgm:pt modelId="{1F0ADA55-B119-E943-8F12-379AB5B1ED42}" type="pres">
      <dgm:prSet presAssocID="{FD120E44-B047-CF42-856A-3FAC9F29FAF4}" presName="sibTrans" presStyleLbl="sibTrans1D1" presStyleIdx="2" presStyleCnt="5"/>
      <dgm:spPr/>
    </dgm:pt>
    <dgm:pt modelId="{587CAE40-67FA-C94E-96CF-FE35A4065F80}" type="pres">
      <dgm:prSet presAssocID="{D666BFAD-2787-D843-9494-6276ED06B44B}" presName="node" presStyleLbl="node1" presStyleIdx="3" presStyleCnt="5">
        <dgm:presLayoutVars>
          <dgm:bulletEnabled val="1"/>
        </dgm:presLayoutVars>
      </dgm:prSet>
      <dgm:spPr/>
    </dgm:pt>
    <dgm:pt modelId="{C8C3508B-6320-6E4A-A1C6-C380F1105432}" type="pres">
      <dgm:prSet presAssocID="{D666BFAD-2787-D843-9494-6276ED06B44B}" presName="spNode" presStyleCnt="0"/>
      <dgm:spPr/>
    </dgm:pt>
    <dgm:pt modelId="{6C57D9B4-D6DE-6947-AE35-3CF48C28B24D}" type="pres">
      <dgm:prSet presAssocID="{B38EE067-C37F-A449-9D6C-58C8AAF352DA}" presName="sibTrans" presStyleLbl="sibTrans1D1" presStyleIdx="3" presStyleCnt="5"/>
      <dgm:spPr/>
    </dgm:pt>
    <dgm:pt modelId="{8C108E3F-1E6F-1140-8F26-163F089A6ED9}" type="pres">
      <dgm:prSet presAssocID="{262E53DF-8F7A-1B46-B246-706801E9CF26}" presName="node" presStyleLbl="node1" presStyleIdx="4" presStyleCnt="5" custRadScaleRad="88226" custRadScaleInc="1617">
        <dgm:presLayoutVars>
          <dgm:bulletEnabled val="1"/>
        </dgm:presLayoutVars>
      </dgm:prSet>
      <dgm:spPr/>
    </dgm:pt>
    <dgm:pt modelId="{4804050A-B55F-0F4F-B5D5-FE22E90D6191}" type="pres">
      <dgm:prSet presAssocID="{262E53DF-8F7A-1B46-B246-706801E9CF26}" presName="spNode" presStyleCnt="0"/>
      <dgm:spPr/>
    </dgm:pt>
    <dgm:pt modelId="{35DA29D4-01C5-0A4D-87CA-B8121A2A7D9B}" type="pres">
      <dgm:prSet presAssocID="{86C78A8F-F2D6-DB47-8BFF-A9DE88D0E52B}" presName="sibTrans" presStyleLbl="sibTrans1D1" presStyleIdx="4" presStyleCnt="5"/>
      <dgm:spPr/>
    </dgm:pt>
  </dgm:ptLst>
  <dgm:cxnLst>
    <dgm:cxn modelId="{45BA9600-59E4-3743-ACB6-36908360B00D}" type="presOf" srcId="{FD120E44-B047-CF42-856A-3FAC9F29FAF4}" destId="{1F0ADA55-B119-E943-8F12-379AB5B1ED42}" srcOrd="0" destOrd="0" presId="urn:microsoft.com/office/officeart/2005/8/layout/cycle5"/>
    <dgm:cxn modelId="{51C47D0E-0E56-A043-870F-151848708DBA}" type="presOf" srcId="{179A7554-BAAB-4944-9CFA-839FBD94B0E0}" destId="{273AF711-0C5B-1D43-B746-FAC4E9040806}" srcOrd="0" destOrd="0" presId="urn:microsoft.com/office/officeart/2005/8/layout/cycle5"/>
    <dgm:cxn modelId="{D942EC18-A839-4142-9B2A-15C973D4C95A}" type="presOf" srcId="{B38EE067-C37F-A449-9D6C-58C8AAF352DA}" destId="{6C57D9B4-D6DE-6947-AE35-3CF48C28B24D}" srcOrd="0" destOrd="0" presId="urn:microsoft.com/office/officeart/2005/8/layout/cycle5"/>
    <dgm:cxn modelId="{61CC6A1A-026E-9C45-A375-0EBC34B689A0}" type="presOf" srcId="{68A4CCC7-6EE5-004E-A91A-A3544E17B018}" destId="{3F8DE700-803A-A94B-905A-EAD1255DBD11}" srcOrd="0" destOrd="0" presId="urn:microsoft.com/office/officeart/2005/8/layout/cycle5"/>
    <dgm:cxn modelId="{F707A81F-1736-EB47-92D4-AF79AC7ACF30}" srcId="{B39BE95B-044D-7847-8AF3-E0DF21BA594F}" destId="{68A4CCC7-6EE5-004E-A91A-A3544E17B018}" srcOrd="1" destOrd="0" parTransId="{EEB159F5-EF21-4C44-81AD-DB625E207E9D}" sibTransId="{F0A0C318-0227-1A41-8F7B-18BDA77FF53E}"/>
    <dgm:cxn modelId="{A0571B36-4CC7-B049-A9D9-02992C641DDA}" type="presOf" srcId="{F0A0C318-0227-1A41-8F7B-18BDA77FF53E}" destId="{178BB814-6A52-E949-9286-084192FCC72E}" srcOrd="0" destOrd="0" presId="urn:microsoft.com/office/officeart/2005/8/layout/cycle5"/>
    <dgm:cxn modelId="{58886C43-5B42-F647-A56E-921A1DA1A675}" srcId="{B39BE95B-044D-7847-8AF3-E0DF21BA594F}" destId="{D666BFAD-2787-D843-9494-6276ED06B44B}" srcOrd="3" destOrd="0" parTransId="{017BF792-3312-314B-ACCC-7423F74D216B}" sibTransId="{B38EE067-C37F-A449-9D6C-58C8AAF352DA}"/>
    <dgm:cxn modelId="{82EAAA49-BB03-D04F-824F-29073C6DDF8E}" type="presOf" srcId="{D666BFAD-2787-D843-9494-6276ED06B44B}" destId="{587CAE40-67FA-C94E-96CF-FE35A4065F80}" srcOrd="0" destOrd="0" presId="urn:microsoft.com/office/officeart/2005/8/layout/cycle5"/>
    <dgm:cxn modelId="{9029E456-3D01-BC48-B9F0-BB31659A826E}" type="presOf" srcId="{B4BFE5E8-9EB0-BC43-A666-E690BF4A5111}" destId="{3E31D4B3-2446-5C4B-8475-64944B72AF99}" srcOrd="0" destOrd="0" presId="urn:microsoft.com/office/officeart/2005/8/layout/cycle5"/>
    <dgm:cxn modelId="{B50F2669-79A8-4C4D-A42E-D8F982555A40}" srcId="{B39BE95B-044D-7847-8AF3-E0DF21BA594F}" destId="{262E53DF-8F7A-1B46-B246-706801E9CF26}" srcOrd="4" destOrd="0" parTransId="{28AD5148-1C96-4549-92F3-91C65802D0E5}" sibTransId="{86C78A8F-F2D6-DB47-8BFF-A9DE88D0E52B}"/>
    <dgm:cxn modelId="{90FBF891-852F-7040-BD2C-DBBF9845493D}" type="presOf" srcId="{86C78A8F-F2D6-DB47-8BFF-A9DE88D0E52B}" destId="{35DA29D4-01C5-0A4D-87CA-B8121A2A7D9B}" srcOrd="0" destOrd="0" presId="urn:microsoft.com/office/officeart/2005/8/layout/cycle5"/>
    <dgm:cxn modelId="{8F6CAA9E-1C42-484B-96A4-D305F47A1D6D}" type="presOf" srcId="{B39BE95B-044D-7847-8AF3-E0DF21BA594F}" destId="{CC79A9CD-5F4D-BE49-9414-C55F0F6846E5}" srcOrd="0" destOrd="0" presId="urn:microsoft.com/office/officeart/2005/8/layout/cycle5"/>
    <dgm:cxn modelId="{5D7995B3-BD3F-3947-B81C-B2B4F6308D05}" type="presOf" srcId="{262E53DF-8F7A-1B46-B246-706801E9CF26}" destId="{8C108E3F-1E6F-1140-8F26-163F089A6ED9}" srcOrd="0" destOrd="0" presId="urn:microsoft.com/office/officeart/2005/8/layout/cycle5"/>
    <dgm:cxn modelId="{FC3605D2-1FAF-134C-9C27-8B87BB948981}" srcId="{B39BE95B-044D-7847-8AF3-E0DF21BA594F}" destId="{13C1E209-EE29-144C-872D-64E01BB3F4E2}" srcOrd="2" destOrd="0" parTransId="{D491C9CB-9CCA-044F-8F4F-C6E51F3F7AF2}" sibTransId="{FD120E44-B047-CF42-856A-3FAC9F29FAF4}"/>
    <dgm:cxn modelId="{5CDDBBDC-A91C-7540-8816-D256380EE18B}" srcId="{B39BE95B-044D-7847-8AF3-E0DF21BA594F}" destId="{179A7554-BAAB-4944-9CFA-839FBD94B0E0}" srcOrd="0" destOrd="0" parTransId="{781E16B9-2A3D-8E48-8D3C-815DC49626E1}" sibTransId="{B4BFE5E8-9EB0-BC43-A666-E690BF4A5111}"/>
    <dgm:cxn modelId="{FA9E0AEE-487A-AA4A-A262-71CAECB16385}" type="presOf" srcId="{13C1E209-EE29-144C-872D-64E01BB3F4E2}" destId="{181B50A4-E4B0-C248-AEC5-38AD58A8767C}" srcOrd="0" destOrd="0" presId="urn:microsoft.com/office/officeart/2005/8/layout/cycle5"/>
    <dgm:cxn modelId="{88AE97D0-2439-8F47-824D-8FE9251A06DA}" type="presParOf" srcId="{CC79A9CD-5F4D-BE49-9414-C55F0F6846E5}" destId="{273AF711-0C5B-1D43-B746-FAC4E9040806}" srcOrd="0" destOrd="0" presId="urn:microsoft.com/office/officeart/2005/8/layout/cycle5"/>
    <dgm:cxn modelId="{6D939A77-AA6B-B748-80B1-63A2BA5008A5}" type="presParOf" srcId="{CC79A9CD-5F4D-BE49-9414-C55F0F6846E5}" destId="{00730F36-EA78-0E44-8957-FED0268BD6CD}" srcOrd="1" destOrd="0" presId="urn:microsoft.com/office/officeart/2005/8/layout/cycle5"/>
    <dgm:cxn modelId="{9C79CBBE-8378-5F48-8AF6-FEB126C45863}" type="presParOf" srcId="{CC79A9CD-5F4D-BE49-9414-C55F0F6846E5}" destId="{3E31D4B3-2446-5C4B-8475-64944B72AF99}" srcOrd="2" destOrd="0" presId="urn:microsoft.com/office/officeart/2005/8/layout/cycle5"/>
    <dgm:cxn modelId="{A9F9B0B1-C5F5-C04F-878D-9DC8A96E8E54}" type="presParOf" srcId="{CC79A9CD-5F4D-BE49-9414-C55F0F6846E5}" destId="{3F8DE700-803A-A94B-905A-EAD1255DBD11}" srcOrd="3" destOrd="0" presId="urn:microsoft.com/office/officeart/2005/8/layout/cycle5"/>
    <dgm:cxn modelId="{4E3C206A-1588-6C4E-9AFA-4E717EDD6B0F}" type="presParOf" srcId="{CC79A9CD-5F4D-BE49-9414-C55F0F6846E5}" destId="{9C3791E8-6677-F843-8D83-8F145E8CDFA0}" srcOrd="4" destOrd="0" presId="urn:microsoft.com/office/officeart/2005/8/layout/cycle5"/>
    <dgm:cxn modelId="{042E3B0A-D730-C741-89D9-B740CEC4B704}" type="presParOf" srcId="{CC79A9CD-5F4D-BE49-9414-C55F0F6846E5}" destId="{178BB814-6A52-E949-9286-084192FCC72E}" srcOrd="5" destOrd="0" presId="urn:microsoft.com/office/officeart/2005/8/layout/cycle5"/>
    <dgm:cxn modelId="{811D3EE5-C051-8D4E-99C7-40084646FFC5}" type="presParOf" srcId="{CC79A9CD-5F4D-BE49-9414-C55F0F6846E5}" destId="{181B50A4-E4B0-C248-AEC5-38AD58A8767C}" srcOrd="6" destOrd="0" presId="urn:microsoft.com/office/officeart/2005/8/layout/cycle5"/>
    <dgm:cxn modelId="{C2C52191-C375-B441-B3E4-341B2BE75667}" type="presParOf" srcId="{CC79A9CD-5F4D-BE49-9414-C55F0F6846E5}" destId="{F4B67AE3-2A9E-2E45-BB04-054307C2D424}" srcOrd="7" destOrd="0" presId="urn:microsoft.com/office/officeart/2005/8/layout/cycle5"/>
    <dgm:cxn modelId="{03A05375-8F3B-734A-A208-C4EBE58FA49C}" type="presParOf" srcId="{CC79A9CD-5F4D-BE49-9414-C55F0F6846E5}" destId="{1F0ADA55-B119-E943-8F12-379AB5B1ED42}" srcOrd="8" destOrd="0" presId="urn:microsoft.com/office/officeart/2005/8/layout/cycle5"/>
    <dgm:cxn modelId="{627B2388-13A0-7B49-8868-694493FBE209}" type="presParOf" srcId="{CC79A9CD-5F4D-BE49-9414-C55F0F6846E5}" destId="{587CAE40-67FA-C94E-96CF-FE35A4065F80}" srcOrd="9" destOrd="0" presId="urn:microsoft.com/office/officeart/2005/8/layout/cycle5"/>
    <dgm:cxn modelId="{71330294-8AE0-0D48-A84B-4848269001F5}" type="presParOf" srcId="{CC79A9CD-5F4D-BE49-9414-C55F0F6846E5}" destId="{C8C3508B-6320-6E4A-A1C6-C380F1105432}" srcOrd="10" destOrd="0" presId="urn:microsoft.com/office/officeart/2005/8/layout/cycle5"/>
    <dgm:cxn modelId="{90001E6C-5FF8-BB4D-8362-1EB7E852EAE9}" type="presParOf" srcId="{CC79A9CD-5F4D-BE49-9414-C55F0F6846E5}" destId="{6C57D9B4-D6DE-6947-AE35-3CF48C28B24D}" srcOrd="11" destOrd="0" presId="urn:microsoft.com/office/officeart/2005/8/layout/cycle5"/>
    <dgm:cxn modelId="{E51CA25C-D661-514F-AECC-830EA8146BA8}" type="presParOf" srcId="{CC79A9CD-5F4D-BE49-9414-C55F0F6846E5}" destId="{8C108E3F-1E6F-1140-8F26-163F089A6ED9}" srcOrd="12" destOrd="0" presId="urn:microsoft.com/office/officeart/2005/8/layout/cycle5"/>
    <dgm:cxn modelId="{71345438-18A1-6E41-8E61-E8007391D12E}" type="presParOf" srcId="{CC79A9CD-5F4D-BE49-9414-C55F0F6846E5}" destId="{4804050A-B55F-0F4F-B5D5-FE22E90D6191}" srcOrd="13" destOrd="0" presId="urn:microsoft.com/office/officeart/2005/8/layout/cycle5"/>
    <dgm:cxn modelId="{7F6D4A71-FD7D-CF43-8E7A-26F87050991D}" type="presParOf" srcId="{CC79A9CD-5F4D-BE49-9414-C55F0F6846E5}" destId="{35DA29D4-01C5-0A4D-87CA-B8121A2A7D9B}"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81EFEA-9842-7A4C-82DB-E43BE2E59767}"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fr-FR"/>
        </a:p>
      </dgm:t>
    </dgm:pt>
    <dgm:pt modelId="{7C2A8675-F467-564B-A429-638B8AAC2B7D}">
      <dgm:prSet phldrT="[Texte]" custT="1"/>
      <dgm:spPr/>
      <dgm:t>
        <a:bodyPr/>
        <a:lstStyle/>
        <a:p>
          <a:r>
            <a:rPr lang="fr-FR" sz="1100" dirty="0"/>
            <a:t>-</a:t>
          </a:r>
          <a:r>
            <a:rPr lang="fr-FR" sz="1200" b="1" i="0" baseline="0" dirty="0"/>
            <a:t>Réduction des activités</a:t>
          </a:r>
        </a:p>
        <a:p>
          <a:r>
            <a:rPr lang="fr-FR" sz="1200" b="1" i="0" baseline="0" dirty="0"/>
            <a:t>-Réduction des stimulations</a:t>
          </a:r>
        </a:p>
        <a:p>
          <a:r>
            <a:rPr lang="fr-FR" sz="1200" b="1" i="0" baseline="0" dirty="0"/>
            <a:t>-Augmenter le sommeil</a:t>
          </a:r>
        </a:p>
      </dgm:t>
    </dgm:pt>
    <dgm:pt modelId="{9F9A34FF-6B06-6F48-AF72-1D9F6202951F}" type="parTrans" cxnId="{DA999552-F5C2-A14B-9D61-895D55D0FDBA}">
      <dgm:prSet/>
      <dgm:spPr/>
      <dgm:t>
        <a:bodyPr/>
        <a:lstStyle/>
        <a:p>
          <a:endParaRPr lang="fr-FR"/>
        </a:p>
      </dgm:t>
    </dgm:pt>
    <dgm:pt modelId="{D1B95D3B-7DFD-C940-9119-77E623E09A99}" type="sibTrans" cxnId="{DA999552-F5C2-A14B-9D61-895D55D0FDBA}">
      <dgm:prSet/>
      <dgm:spPr/>
      <dgm:t>
        <a:bodyPr/>
        <a:lstStyle/>
        <a:p>
          <a:endParaRPr lang="fr-FR"/>
        </a:p>
      </dgm:t>
    </dgm:pt>
    <dgm:pt modelId="{AA5A96D4-F657-D041-9933-717585CC131F}">
      <dgm:prSet phldrT="[Texte]"/>
      <dgm:spPr/>
      <dgm:t>
        <a:bodyPr/>
        <a:lstStyle/>
        <a:p>
          <a:r>
            <a:rPr lang="fr-FR" dirty="0"/>
            <a:t>-</a:t>
          </a:r>
          <a:r>
            <a:rPr lang="fr-FR" b="1" i="0" baseline="0" dirty="0"/>
            <a:t>Apaisement des émotions et des pensées</a:t>
          </a:r>
          <a:r>
            <a:rPr lang="fr-FR" dirty="0"/>
            <a:t>, </a:t>
          </a:r>
        </a:p>
      </dgm:t>
    </dgm:pt>
    <dgm:pt modelId="{15EDE27B-100B-CA48-942A-0CDE2ADDF392}" type="parTrans" cxnId="{BA70332B-BA13-DC48-844A-2A477C2D854B}">
      <dgm:prSet/>
      <dgm:spPr/>
      <dgm:t>
        <a:bodyPr/>
        <a:lstStyle/>
        <a:p>
          <a:endParaRPr lang="fr-FR"/>
        </a:p>
      </dgm:t>
    </dgm:pt>
    <dgm:pt modelId="{A0A598E1-3764-A94E-BAA1-59F1A6C5DAA9}" type="sibTrans" cxnId="{BA70332B-BA13-DC48-844A-2A477C2D854B}">
      <dgm:prSet/>
      <dgm:spPr/>
      <dgm:t>
        <a:bodyPr/>
        <a:lstStyle/>
        <a:p>
          <a:endParaRPr lang="fr-FR"/>
        </a:p>
      </dgm:t>
    </dgm:pt>
    <dgm:pt modelId="{21460C14-CD76-1242-922E-47AB4B9FD901}">
      <dgm:prSet phldrT="[Texte]"/>
      <dgm:spPr/>
      <dgm:t>
        <a:bodyPr/>
        <a:lstStyle/>
        <a:p>
          <a:r>
            <a:rPr lang="fr-FR" dirty="0"/>
            <a:t>-</a:t>
          </a:r>
          <a:r>
            <a:rPr lang="fr-FR" b="1" i="0" baseline="0" dirty="0"/>
            <a:t>Meilleure structuration des pensées et des comportements</a:t>
          </a:r>
        </a:p>
      </dgm:t>
    </dgm:pt>
    <dgm:pt modelId="{F88B7A44-7EA5-604F-BB21-997CCF834603}" type="parTrans" cxnId="{A013BBA0-7915-774E-8D15-86ABE8D9F3B1}">
      <dgm:prSet/>
      <dgm:spPr/>
      <dgm:t>
        <a:bodyPr/>
        <a:lstStyle/>
        <a:p>
          <a:endParaRPr lang="fr-FR"/>
        </a:p>
      </dgm:t>
    </dgm:pt>
    <dgm:pt modelId="{15DC7801-9185-BC48-B160-D60D3AB16A10}" type="sibTrans" cxnId="{A013BBA0-7915-774E-8D15-86ABE8D9F3B1}">
      <dgm:prSet/>
      <dgm:spPr/>
      <dgm:t>
        <a:bodyPr/>
        <a:lstStyle/>
        <a:p>
          <a:endParaRPr lang="fr-FR"/>
        </a:p>
      </dgm:t>
    </dgm:pt>
    <dgm:pt modelId="{2D0D6C15-1AF7-7744-B809-2C06052347B2}">
      <dgm:prSet phldrT="[Texte]"/>
      <dgm:spPr/>
      <dgm:t>
        <a:bodyPr/>
        <a:lstStyle/>
        <a:p>
          <a:r>
            <a:rPr lang="fr-FR" b="1" i="0" baseline="0" dirty="0"/>
            <a:t>Amélioration de la manie</a:t>
          </a:r>
        </a:p>
      </dgm:t>
    </dgm:pt>
    <dgm:pt modelId="{70F2ABD8-B030-9C4B-8B8E-B9938EF30F32}" type="parTrans" cxnId="{4D405502-13E1-D945-909F-35BC4D7D5AE8}">
      <dgm:prSet/>
      <dgm:spPr/>
      <dgm:t>
        <a:bodyPr/>
        <a:lstStyle/>
        <a:p>
          <a:endParaRPr lang="fr-FR"/>
        </a:p>
      </dgm:t>
    </dgm:pt>
    <dgm:pt modelId="{EBD49AE7-D344-F34C-8A7D-0156C67767EC}" type="sibTrans" cxnId="{4D405502-13E1-D945-909F-35BC4D7D5AE8}">
      <dgm:prSet/>
      <dgm:spPr/>
      <dgm:t>
        <a:bodyPr/>
        <a:lstStyle/>
        <a:p>
          <a:endParaRPr lang="fr-FR"/>
        </a:p>
      </dgm:t>
    </dgm:pt>
    <dgm:pt modelId="{935B3D33-D44F-EA43-9509-27A6FD53B859}">
      <dgm:prSet phldrT="[Texte]"/>
      <dgm:spPr/>
      <dgm:t>
        <a:bodyPr/>
        <a:lstStyle/>
        <a:p>
          <a:r>
            <a:rPr lang="fr-FR" b="1" i="0" baseline="0" dirty="0"/>
            <a:t>Réduction des conséquences et des risques, réduction de risque de dépression secondaire</a:t>
          </a:r>
        </a:p>
      </dgm:t>
    </dgm:pt>
    <dgm:pt modelId="{3CE76131-3796-A244-A7E2-360BCF435F71}" type="parTrans" cxnId="{BA36FA11-07DA-394E-A055-5CDC1FF64CCE}">
      <dgm:prSet/>
      <dgm:spPr/>
      <dgm:t>
        <a:bodyPr/>
        <a:lstStyle/>
        <a:p>
          <a:endParaRPr lang="fr-FR"/>
        </a:p>
      </dgm:t>
    </dgm:pt>
    <dgm:pt modelId="{6AE3CC56-29EE-B240-B858-1402A102FDC1}" type="sibTrans" cxnId="{BA36FA11-07DA-394E-A055-5CDC1FF64CCE}">
      <dgm:prSet/>
      <dgm:spPr/>
      <dgm:t>
        <a:bodyPr/>
        <a:lstStyle/>
        <a:p>
          <a:endParaRPr lang="fr-FR"/>
        </a:p>
      </dgm:t>
    </dgm:pt>
    <dgm:pt modelId="{984247C8-4AB0-C341-8D09-47761154297A}" type="pres">
      <dgm:prSet presAssocID="{2E81EFEA-9842-7A4C-82DB-E43BE2E59767}" presName="cycle" presStyleCnt="0">
        <dgm:presLayoutVars>
          <dgm:dir/>
          <dgm:resizeHandles val="exact"/>
        </dgm:presLayoutVars>
      </dgm:prSet>
      <dgm:spPr/>
    </dgm:pt>
    <dgm:pt modelId="{EE2FB3DE-E300-1F44-88C7-01F30A3151CC}" type="pres">
      <dgm:prSet presAssocID="{7C2A8675-F467-564B-A429-638B8AAC2B7D}" presName="node" presStyleLbl="node1" presStyleIdx="0" presStyleCnt="5" custScaleY="137094">
        <dgm:presLayoutVars>
          <dgm:bulletEnabled val="1"/>
        </dgm:presLayoutVars>
      </dgm:prSet>
      <dgm:spPr/>
    </dgm:pt>
    <dgm:pt modelId="{18761C26-E1F3-1246-ADCA-DAB5BAB5CF11}" type="pres">
      <dgm:prSet presAssocID="{7C2A8675-F467-564B-A429-638B8AAC2B7D}" presName="spNode" presStyleCnt="0"/>
      <dgm:spPr/>
    </dgm:pt>
    <dgm:pt modelId="{5264E88D-CF72-A745-9B68-B003418EF9FD}" type="pres">
      <dgm:prSet presAssocID="{D1B95D3B-7DFD-C940-9119-77E623E09A99}" presName="sibTrans" presStyleLbl="sibTrans1D1" presStyleIdx="0" presStyleCnt="5"/>
      <dgm:spPr/>
    </dgm:pt>
    <dgm:pt modelId="{15ACBDAC-4835-504C-B620-8DF184CCEEE5}" type="pres">
      <dgm:prSet presAssocID="{AA5A96D4-F657-D041-9933-717585CC131F}" presName="node" presStyleLbl="node1" presStyleIdx="1" presStyleCnt="5">
        <dgm:presLayoutVars>
          <dgm:bulletEnabled val="1"/>
        </dgm:presLayoutVars>
      </dgm:prSet>
      <dgm:spPr/>
    </dgm:pt>
    <dgm:pt modelId="{5E955FBE-3436-4548-A314-C99CD82A8C2C}" type="pres">
      <dgm:prSet presAssocID="{AA5A96D4-F657-D041-9933-717585CC131F}" presName="spNode" presStyleCnt="0"/>
      <dgm:spPr/>
    </dgm:pt>
    <dgm:pt modelId="{B9DDBD6B-D101-1541-B496-ADBD86A80D8E}" type="pres">
      <dgm:prSet presAssocID="{A0A598E1-3764-A94E-BAA1-59F1A6C5DAA9}" presName="sibTrans" presStyleLbl="sibTrans1D1" presStyleIdx="1" presStyleCnt="5"/>
      <dgm:spPr/>
    </dgm:pt>
    <dgm:pt modelId="{138A6176-14F8-4A4A-9AD7-840A6E15EA24}" type="pres">
      <dgm:prSet presAssocID="{21460C14-CD76-1242-922E-47AB4B9FD901}" presName="node" presStyleLbl="node1" presStyleIdx="2" presStyleCnt="5">
        <dgm:presLayoutVars>
          <dgm:bulletEnabled val="1"/>
        </dgm:presLayoutVars>
      </dgm:prSet>
      <dgm:spPr/>
    </dgm:pt>
    <dgm:pt modelId="{4AA0827E-959B-7445-87FE-5CA68878355C}" type="pres">
      <dgm:prSet presAssocID="{21460C14-CD76-1242-922E-47AB4B9FD901}" presName="spNode" presStyleCnt="0"/>
      <dgm:spPr/>
    </dgm:pt>
    <dgm:pt modelId="{DDA3395F-40EB-3E40-90AA-8C392811904C}" type="pres">
      <dgm:prSet presAssocID="{15DC7801-9185-BC48-B160-D60D3AB16A10}" presName="sibTrans" presStyleLbl="sibTrans1D1" presStyleIdx="2" presStyleCnt="5"/>
      <dgm:spPr/>
    </dgm:pt>
    <dgm:pt modelId="{6F08AA1F-F975-B341-80ED-DFD29DD65FFB}" type="pres">
      <dgm:prSet presAssocID="{2D0D6C15-1AF7-7744-B809-2C06052347B2}" presName="node" presStyleLbl="node1" presStyleIdx="3" presStyleCnt="5">
        <dgm:presLayoutVars>
          <dgm:bulletEnabled val="1"/>
        </dgm:presLayoutVars>
      </dgm:prSet>
      <dgm:spPr/>
    </dgm:pt>
    <dgm:pt modelId="{57210B0C-E443-124D-AFA8-58279D0AD679}" type="pres">
      <dgm:prSet presAssocID="{2D0D6C15-1AF7-7744-B809-2C06052347B2}" presName="spNode" presStyleCnt="0"/>
      <dgm:spPr/>
    </dgm:pt>
    <dgm:pt modelId="{7FAA8DA4-21C1-3947-9175-D731DEA22D58}" type="pres">
      <dgm:prSet presAssocID="{EBD49AE7-D344-F34C-8A7D-0156C67767EC}" presName="sibTrans" presStyleLbl="sibTrans1D1" presStyleIdx="3" presStyleCnt="5"/>
      <dgm:spPr/>
    </dgm:pt>
    <dgm:pt modelId="{9451B774-5FE3-0541-A066-2C817E12A7D4}" type="pres">
      <dgm:prSet presAssocID="{935B3D33-D44F-EA43-9509-27A6FD53B859}" presName="node" presStyleLbl="node1" presStyleIdx="4" presStyleCnt="5">
        <dgm:presLayoutVars>
          <dgm:bulletEnabled val="1"/>
        </dgm:presLayoutVars>
      </dgm:prSet>
      <dgm:spPr/>
    </dgm:pt>
    <dgm:pt modelId="{B4D4DFE7-B2BA-7848-9FB3-9E7B98DA0E46}" type="pres">
      <dgm:prSet presAssocID="{935B3D33-D44F-EA43-9509-27A6FD53B859}" presName="spNode" presStyleCnt="0"/>
      <dgm:spPr/>
    </dgm:pt>
    <dgm:pt modelId="{46AE18E7-13ED-8A49-9A2D-07B1166EF767}" type="pres">
      <dgm:prSet presAssocID="{6AE3CC56-29EE-B240-B858-1402A102FDC1}" presName="sibTrans" presStyleLbl="sibTrans1D1" presStyleIdx="4" presStyleCnt="5"/>
      <dgm:spPr/>
    </dgm:pt>
  </dgm:ptLst>
  <dgm:cxnLst>
    <dgm:cxn modelId="{4D405502-13E1-D945-909F-35BC4D7D5AE8}" srcId="{2E81EFEA-9842-7A4C-82DB-E43BE2E59767}" destId="{2D0D6C15-1AF7-7744-B809-2C06052347B2}" srcOrd="3" destOrd="0" parTransId="{70F2ABD8-B030-9C4B-8B8E-B9938EF30F32}" sibTransId="{EBD49AE7-D344-F34C-8A7D-0156C67767EC}"/>
    <dgm:cxn modelId="{BA36FA11-07DA-394E-A055-5CDC1FF64CCE}" srcId="{2E81EFEA-9842-7A4C-82DB-E43BE2E59767}" destId="{935B3D33-D44F-EA43-9509-27A6FD53B859}" srcOrd="4" destOrd="0" parTransId="{3CE76131-3796-A244-A7E2-360BCF435F71}" sibTransId="{6AE3CC56-29EE-B240-B858-1402A102FDC1}"/>
    <dgm:cxn modelId="{353C1413-2536-2A47-BB37-1548BD14580B}" type="presOf" srcId="{D1B95D3B-7DFD-C940-9119-77E623E09A99}" destId="{5264E88D-CF72-A745-9B68-B003418EF9FD}" srcOrd="0" destOrd="0" presId="urn:microsoft.com/office/officeart/2005/8/layout/cycle5"/>
    <dgm:cxn modelId="{BA70332B-BA13-DC48-844A-2A477C2D854B}" srcId="{2E81EFEA-9842-7A4C-82DB-E43BE2E59767}" destId="{AA5A96D4-F657-D041-9933-717585CC131F}" srcOrd="1" destOrd="0" parTransId="{15EDE27B-100B-CA48-942A-0CDE2ADDF392}" sibTransId="{A0A598E1-3764-A94E-BAA1-59F1A6C5DAA9}"/>
    <dgm:cxn modelId="{6C0AA434-826E-A94C-B12D-6F83ACF6A644}" type="presOf" srcId="{AA5A96D4-F657-D041-9933-717585CC131F}" destId="{15ACBDAC-4835-504C-B620-8DF184CCEEE5}" srcOrd="0" destOrd="0" presId="urn:microsoft.com/office/officeart/2005/8/layout/cycle5"/>
    <dgm:cxn modelId="{02645E48-C158-CC41-9AAA-52ADF9AB9023}" type="presOf" srcId="{A0A598E1-3764-A94E-BAA1-59F1A6C5DAA9}" destId="{B9DDBD6B-D101-1541-B496-ADBD86A80D8E}" srcOrd="0" destOrd="0" presId="urn:microsoft.com/office/officeart/2005/8/layout/cycle5"/>
    <dgm:cxn modelId="{DA999552-F5C2-A14B-9D61-895D55D0FDBA}" srcId="{2E81EFEA-9842-7A4C-82DB-E43BE2E59767}" destId="{7C2A8675-F467-564B-A429-638B8AAC2B7D}" srcOrd="0" destOrd="0" parTransId="{9F9A34FF-6B06-6F48-AF72-1D9F6202951F}" sibTransId="{D1B95D3B-7DFD-C940-9119-77E623E09A99}"/>
    <dgm:cxn modelId="{0691F854-7718-FE4C-8637-63E4FD6EA2BD}" type="presOf" srcId="{21460C14-CD76-1242-922E-47AB4B9FD901}" destId="{138A6176-14F8-4A4A-9AD7-840A6E15EA24}" srcOrd="0" destOrd="0" presId="urn:microsoft.com/office/officeart/2005/8/layout/cycle5"/>
    <dgm:cxn modelId="{D6A14E70-2193-5946-B14D-108AD3CC773D}" type="presOf" srcId="{2D0D6C15-1AF7-7744-B809-2C06052347B2}" destId="{6F08AA1F-F975-B341-80ED-DFD29DD65FFB}" srcOrd="0" destOrd="0" presId="urn:microsoft.com/office/officeart/2005/8/layout/cycle5"/>
    <dgm:cxn modelId="{EB58D094-2C67-6444-AC27-7E5B9E686C39}" type="presOf" srcId="{EBD49AE7-D344-F34C-8A7D-0156C67767EC}" destId="{7FAA8DA4-21C1-3947-9175-D731DEA22D58}" srcOrd="0" destOrd="0" presId="urn:microsoft.com/office/officeart/2005/8/layout/cycle5"/>
    <dgm:cxn modelId="{A013BBA0-7915-774E-8D15-86ABE8D9F3B1}" srcId="{2E81EFEA-9842-7A4C-82DB-E43BE2E59767}" destId="{21460C14-CD76-1242-922E-47AB4B9FD901}" srcOrd="2" destOrd="0" parTransId="{F88B7A44-7EA5-604F-BB21-997CCF834603}" sibTransId="{15DC7801-9185-BC48-B160-D60D3AB16A10}"/>
    <dgm:cxn modelId="{E39D5DA9-A641-3145-8332-DC2FB269B323}" type="presOf" srcId="{2E81EFEA-9842-7A4C-82DB-E43BE2E59767}" destId="{984247C8-4AB0-C341-8D09-47761154297A}" srcOrd="0" destOrd="0" presId="urn:microsoft.com/office/officeart/2005/8/layout/cycle5"/>
    <dgm:cxn modelId="{09AE9CBF-992A-D144-8680-DB8B63DEA21A}" type="presOf" srcId="{6AE3CC56-29EE-B240-B858-1402A102FDC1}" destId="{46AE18E7-13ED-8A49-9A2D-07B1166EF767}" srcOrd="0" destOrd="0" presId="urn:microsoft.com/office/officeart/2005/8/layout/cycle5"/>
    <dgm:cxn modelId="{C1B94DEC-7916-1441-BA7C-91E623149D1D}" type="presOf" srcId="{7C2A8675-F467-564B-A429-638B8AAC2B7D}" destId="{EE2FB3DE-E300-1F44-88C7-01F30A3151CC}" srcOrd="0" destOrd="0" presId="urn:microsoft.com/office/officeart/2005/8/layout/cycle5"/>
    <dgm:cxn modelId="{2FD88AFE-0359-C74F-B161-8E7679EC9376}" type="presOf" srcId="{935B3D33-D44F-EA43-9509-27A6FD53B859}" destId="{9451B774-5FE3-0541-A066-2C817E12A7D4}" srcOrd="0" destOrd="0" presId="urn:microsoft.com/office/officeart/2005/8/layout/cycle5"/>
    <dgm:cxn modelId="{B8D0FDFE-48E0-2840-B5B5-4B07012C4E43}" type="presOf" srcId="{15DC7801-9185-BC48-B160-D60D3AB16A10}" destId="{DDA3395F-40EB-3E40-90AA-8C392811904C}" srcOrd="0" destOrd="0" presId="urn:microsoft.com/office/officeart/2005/8/layout/cycle5"/>
    <dgm:cxn modelId="{FED66294-38C0-D946-8F98-8BFE2895DDF2}" type="presParOf" srcId="{984247C8-4AB0-C341-8D09-47761154297A}" destId="{EE2FB3DE-E300-1F44-88C7-01F30A3151CC}" srcOrd="0" destOrd="0" presId="urn:microsoft.com/office/officeart/2005/8/layout/cycle5"/>
    <dgm:cxn modelId="{6ED45493-F4D1-D04C-A51A-226BF89644C5}" type="presParOf" srcId="{984247C8-4AB0-C341-8D09-47761154297A}" destId="{18761C26-E1F3-1246-ADCA-DAB5BAB5CF11}" srcOrd="1" destOrd="0" presId="urn:microsoft.com/office/officeart/2005/8/layout/cycle5"/>
    <dgm:cxn modelId="{1BC3A476-6173-054B-8E4A-344F2AE402D8}" type="presParOf" srcId="{984247C8-4AB0-C341-8D09-47761154297A}" destId="{5264E88D-CF72-A745-9B68-B003418EF9FD}" srcOrd="2" destOrd="0" presId="urn:microsoft.com/office/officeart/2005/8/layout/cycle5"/>
    <dgm:cxn modelId="{912104EA-D624-C848-A1C6-B4B1235636A7}" type="presParOf" srcId="{984247C8-4AB0-C341-8D09-47761154297A}" destId="{15ACBDAC-4835-504C-B620-8DF184CCEEE5}" srcOrd="3" destOrd="0" presId="urn:microsoft.com/office/officeart/2005/8/layout/cycle5"/>
    <dgm:cxn modelId="{F95114A1-00AB-F842-8F69-C802CB372C74}" type="presParOf" srcId="{984247C8-4AB0-C341-8D09-47761154297A}" destId="{5E955FBE-3436-4548-A314-C99CD82A8C2C}" srcOrd="4" destOrd="0" presId="urn:microsoft.com/office/officeart/2005/8/layout/cycle5"/>
    <dgm:cxn modelId="{C1ADCB0F-FDE0-3F47-9F88-9973D4457E36}" type="presParOf" srcId="{984247C8-4AB0-C341-8D09-47761154297A}" destId="{B9DDBD6B-D101-1541-B496-ADBD86A80D8E}" srcOrd="5" destOrd="0" presId="urn:microsoft.com/office/officeart/2005/8/layout/cycle5"/>
    <dgm:cxn modelId="{F3747E76-3D02-8B49-935A-A132247650A3}" type="presParOf" srcId="{984247C8-4AB0-C341-8D09-47761154297A}" destId="{138A6176-14F8-4A4A-9AD7-840A6E15EA24}" srcOrd="6" destOrd="0" presId="urn:microsoft.com/office/officeart/2005/8/layout/cycle5"/>
    <dgm:cxn modelId="{67D4AE9F-073F-B346-8EF4-DDF395B300B4}" type="presParOf" srcId="{984247C8-4AB0-C341-8D09-47761154297A}" destId="{4AA0827E-959B-7445-87FE-5CA68878355C}" srcOrd="7" destOrd="0" presId="urn:microsoft.com/office/officeart/2005/8/layout/cycle5"/>
    <dgm:cxn modelId="{322D6A41-F43E-4C48-BEED-0E98F0409EBE}" type="presParOf" srcId="{984247C8-4AB0-C341-8D09-47761154297A}" destId="{DDA3395F-40EB-3E40-90AA-8C392811904C}" srcOrd="8" destOrd="0" presId="urn:microsoft.com/office/officeart/2005/8/layout/cycle5"/>
    <dgm:cxn modelId="{19F9A321-DA59-7049-9DD5-CD294ED82C66}" type="presParOf" srcId="{984247C8-4AB0-C341-8D09-47761154297A}" destId="{6F08AA1F-F975-B341-80ED-DFD29DD65FFB}" srcOrd="9" destOrd="0" presId="urn:microsoft.com/office/officeart/2005/8/layout/cycle5"/>
    <dgm:cxn modelId="{936AE524-0A63-4646-BE3F-E90E3D197579}" type="presParOf" srcId="{984247C8-4AB0-C341-8D09-47761154297A}" destId="{57210B0C-E443-124D-AFA8-58279D0AD679}" srcOrd="10" destOrd="0" presId="urn:microsoft.com/office/officeart/2005/8/layout/cycle5"/>
    <dgm:cxn modelId="{10779108-671E-6446-9EBB-7BF7A411CAC3}" type="presParOf" srcId="{984247C8-4AB0-C341-8D09-47761154297A}" destId="{7FAA8DA4-21C1-3947-9175-D731DEA22D58}" srcOrd="11" destOrd="0" presId="urn:microsoft.com/office/officeart/2005/8/layout/cycle5"/>
    <dgm:cxn modelId="{B09C811B-3C13-7842-A8C5-7802D07EAE62}" type="presParOf" srcId="{984247C8-4AB0-C341-8D09-47761154297A}" destId="{9451B774-5FE3-0541-A066-2C817E12A7D4}" srcOrd="12" destOrd="0" presId="urn:microsoft.com/office/officeart/2005/8/layout/cycle5"/>
    <dgm:cxn modelId="{83BD70F2-A3BA-2D44-8DD2-F9C44E575107}" type="presParOf" srcId="{984247C8-4AB0-C341-8D09-47761154297A}" destId="{B4D4DFE7-B2BA-7848-9FB3-9E7B98DA0E46}" srcOrd="13" destOrd="0" presId="urn:microsoft.com/office/officeart/2005/8/layout/cycle5"/>
    <dgm:cxn modelId="{ABAAB465-DFCF-4046-AF8A-AA5D189B5B26}" type="presParOf" srcId="{984247C8-4AB0-C341-8D09-47761154297A}" destId="{46AE18E7-13ED-8A49-9A2D-07B1166EF767}" srcOrd="14"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C3D6DA-9927-44BB-A9D6-85C864EA8204}"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DC9FC8CC-3F19-42F2-8317-4503C238077D}">
      <dgm:prSet/>
      <dgm:spPr/>
      <dgm:t>
        <a:bodyPr/>
        <a:lstStyle/>
        <a:p>
          <a:r>
            <a:rPr lang="fr-BE"/>
            <a:t>Pair aidance</a:t>
          </a:r>
          <a:endParaRPr lang="en-US"/>
        </a:p>
      </dgm:t>
    </dgm:pt>
    <dgm:pt modelId="{415906C5-D1D7-475C-9568-08A918372CF1}" type="parTrans" cxnId="{049906B9-A845-46B5-9B79-C83EC53F3DBB}">
      <dgm:prSet/>
      <dgm:spPr/>
      <dgm:t>
        <a:bodyPr/>
        <a:lstStyle/>
        <a:p>
          <a:endParaRPr lang="en-US"/>
        </a:p>
      </dgm:t>
    </dgm:pt>
    <dgm:pt modelId="{C27D3BD8-121F-4C10-9C6C-505D829F4C19}" type="sibTrans" cxnId="{049906B9-A845-46B5-9B79-C83EC53F3DBB}">
      <dgm:prSet/>
      <dgm:spPr/>
      <dgm:t>
        <a:bodyPr/>
        <a:lstStyle/>
        <a:p>
          <a:endParaRPr lang="en-US"/>
        </a:p>
      </dgm:t>
    </dgm:pt>
    <dgm:pt modelId="{85038411-D5DF-4F4E-80C6-85F6D4379959}">
      <dgm:prSet/>
      <dgm:spPr/>
      <dgm:t>
        <a:bodyPr/>
        <a:lstStyle/>
        <a:p>
          <a:r>
            <a:rPr lang="fr-BE"/>
            <a:t>Espoir</a:t>
          </a:r>
          <a:endParaRPr lang="en-US"/>
        </a:p>
      </dgm:t>
    </dgm:pt>
    <dgm:pt modelId="{B7D2D94C-33F8-47A5-A69C-C1EBC84D7B79}" type="parTrans" cxnId="{32D9D8CA-0135-43FF-80E8-3E91E305D503}">
      <dgm:prSet/>
      <dgm:spPr/>
      <dgm:t>
        <a:bodyPr/>
        <a:lstStyle/>
        <a:p>
          <a:endParaRPr lang="en-US"/>
        </a:p>
      </dgm:t>
    </dgm:pt>
    <dgm:pt modelId="{BCA987A8-D3E0-4C23-A47D-8FB53F42215C}" type="sibTrans" cxnId="{32D9D8CA-0135-43FF-80E8-3E91E305D503}">
      <dgm:prSet/>
      <dgm:spPr/>
      <dgm:t>
        <a:bodyPr/>
        <a:lstStyle/>
        <a:p>
          <a:endParaRPr lang="en-US"/>
        </a:p>
      </dgm:t>
    </dgm:pt>
    <dgm:pt modelId="{E60F1B18-151A-1949-B9C5-CCF44A6ABA92}" type="pres">
      <dgm:prSet presAssocID="{FDC3D6DA-9927-44BB-A9D6-85C864EA8204}" presName="hierChild1" presStyleCnt="0">
        <dgm:presLayoutVars>
          <dgm:chPref val="1"/>
          <dgm:dir/>
          <dgm:animOne val="branch"/>
          <dgm:animLvl val="lvl"/>
          <dgm:resizeHandles/>
        </dgm:presLayoutVars>
      </dgm:prSet>
      <dgm:spPr/>
    </dgm:pt>
    <dgm:pt modelId="{42A57128-3D1F-1B40-860F-A2C02A1578BC}" type="pres">
      <dgm:prSet presAssocID="{DC9FC8CC-3F19-42F2-8317-4503C238077D}" presName="hierRoot1" presStyleCnt="0"/>
      <dgm:spPr/>
    </dgm:pt>
    <dgm:pt modelId="{3DBE0FD8-6873-5945-93D0-0052F3065DC6}" type="pres">
      <dgm:prSet presAssocID="{DC9FC8CC-3F19-42F2-8317-4503C238077D}" presName="composite" presStyleCnt="0"/>
      <dgm:spPr/>
    </dgm:pt>
    <dgm:pt modelId="{A4E16B07-CEB5-1A41-9541-D5014C28946A}" type="pres">
      <dgm:prSet presAssocID="{DC9FC8CC-3F19-42F2-8317-4503C238077D}" presName="background" presStyleLbl="node0" presStyleIdx="0" presStyleCnt="2"/>
      <dgm:spPr/>
    </dgm:pt>
    <dgm:pt modelId="{FB0BE4DF-CB10-B542-B3F6-424152E5B7EA}" type="pres">
      <dgm:prSet presAssocID="{DC9FC8CC-3F19-42F2-8317-4503C238077D}" presName="text" presStyleLbl="fgAcc0" presStyleIdx="0" presStyleCnt="2">
        <dgm:presLayoutVars>
          <dgm:chPref val="3"/>
        </dgm:presLayoutVars>
      </dgm:prSet>
      <dgm:spPr/>
    </dgm:pt>
    <dgm:pt modelId="{F30F9C87-066F-EF44-B2D0-20FD8E2A4083}" type="pres">
      <dgm:prSet presAssocID="{DC9FC8CC-3F19-42F2-8317-4503C238077D}" presName="hierChild2" presStyleCnt="0"/>
      <dgm:spPr/>
    </dgm:pt>
    <dgm:pt modelId="{5CDEBAF1-F8DE-F848-9EEB-1FD8427BC4FC}" type="pres">
      <dgm:prSet presAssocID="{85038411-D5DF-4F4E-80C6-85F6D4379959}" presName="hierRoot1" presStyleCnt="0"/>
      <dgm:spPr/>
    </dgm:pt>
    <dgm:pt modelId="{753007DC-8279-7948-B57E-A088700587AD}" type="pres">
      <dgm:prSet presAssocID="{85038411-D5DF-4F4E-80C6-85F6D4379959}" presName="composite" presStyleCnt="0"/>
      <dgm:spPr/>
    </dgm:pt>
    <dgm:pt modelId="{20020C3F-0692-C64A-A742-731AF27B204B}" type="pres">
      <dgm:prSet presAssocID="{85038411-D5DF-4F4E-80C6-85F6D4379959}" presName="background" presStyleLbl="node0" presStyleIdx="1" presStyleCnt="2"/>
      <dgm:spPr/>
    </dgm:pt>
    <dgm:pt modelId="{CE5175A9-DACF-E546-BCD5-96B48BB4F471}" type="pres">
      <dgm:prSet presAssocID="{85038411-D5DF-4F4E-80C6-85F6D4379959}" presName="text" presStyleLbl="fgAcc0" presStyleIdx="1" presStyleCnt="2">
        <dgm:presLayoutVars>
          <dgm:chPref val="3"/>
        </dgm:presLayoutVars>
      </dgm:prSet>
      <dgm:spPr/>
    </dgm:pt>
    <dgm:pt modelId="{3B7D68AF-8D3D-A746-A95F-E7B54712B576}" type="pres">
      <dgm:prSet presAssocID="{85038411-D5DF-4F4E-80C6-85F6D4379959}" presName="hierChild2" presStyleCnt="0"/>
      <dgm:spPr/>
    </dgm:pt>
  </dgm:ptLst>
  <dgm:cxnLst>
    <dgm:cxn modelId="{AA124335-2FA7-664B-B782-46EFE3898BB8}" type="presOf" srcId="{FDC3D6DA-9927-44BB-A9D6-85C864EA8204}" destId="{E60F1B18-151A-1949-B9C5-CCF44A6ABA92}" srcOrd="0" destOrd="0" presId="urn:microsoft.com/office/officeart/2005/8/layout/hierarchy1"/>
    <dgm:cxn modelId="{D058E777-7E3D-254F-96D2-B35B5AD4B1AB}" type="presOf" srcId="{DC9FC8CC-3F19-42F2-8317-4503C238077D}" destId="{FB0BE4DF-CB10-B542-B3F6-424152E5B7EA}" srcOrd="0" destOrd="0" presId="urn:microsoft.com/office/officeart/2005/8/layout/hierarchy1"/>
    <dgm:cxn modelId="{49D477B7-A916-1442-8659-3762E5A0372A}" type="presOf" srcId="{85038411-D5DF-4F4E-80C6-85F6D4379959}" destId="{CE5175A9-DACF-E546-BCD5-96B48BB4F471}" srcOrd="0" destOrd="0" presId="urn:microsoft.com/office/officeart/2005/8/layout/hierarchy1"/>
    <dgm:cxn modelId="{049906B9-A845-46B5-9B79-C83EC53F3DBB}" srcId="{FDC3D6DA-9927-44BB-A9D6-85C864EA8204}" destId="{DC9FC8CC-3F19-42F2-8317-4503C238077D}" srcOrd="0" destOrd="0" parTransId="{415906C5-D1D7-475C-9568-08A918372CF1}" sibTransId="{C27D3BD8-121F-4C10-9C6C-505D829F4C19}"/>
    <dgm:cxn modelId="{32D9D8CA-0135-43FF-80E8-3E91E305D503}" srcId="{FDC3D6DA-9927-44BB-A9D6-85C864EA8204}" destId="{85038411-D5DF-4F4E-80C6-85F6D4379959}" srcOrd="1" destOrd="0" parTransId="{B7D2D94C-33F8-47A5-A69C-C1EBC84D7B79}" sibTransId="{BCA987A8-D3E0-4C23-A47D-8FB53F42215C}"/>
    <dgm:cxn modelId="{A5AC269E-B820-AE4E-852B-153B99130E9E}" type="presParOf" srcId="{E60F1B18-151A-1949-B9C5-CCF44A6ABA92}" destId="{42A57128-3D1F-1B40-860F-A2C02A1578BC}" srcOrd="0" destOrd="0" presId="urn:microsoft.com/office/officeart/2005/8/layout/hierarchy1"/>
    <dgm:cxn modelId="{C85787EE-94E3-B043-B650-C062A49113B6}" type="presParOf" srcId="{42A57128-3D1F-1B40-860F-A2C02A1578BC}" destId="{3DBE0FD8-6873-5945-93D0-0052F3065DC6}" srcOrd="0" destOrd="0" presId="urn:microsoft.com/office/officeart/2005/8/layout/hierarchy1"/>
    <dgm:cxn modelId="{2D80F454-6E6A-7141-8E58-96B4E21B7354}" type="presParOf" srcId="{3DBE0FD8-6873-5945-93D0-0052F3065DC6}" destId="{A4E16B07-CEB5-1A41-9541-D5014C28946A}" srcOrd="0" destOrd="0" presId="urn:microsoft.com/office/officeart/2005/8/layout/hierarchy1"/>
    <dgm:cxn modelId="{0F6381CD-504B-0A42-9BEB-F1F9B0300F0B}" type="presParOf" srcId="{3DBE0FD8-6873-5945-93D0-0052F3065DC6}" destId="{FB0BE4DF-CB10-B542-B3F6-424152E5B7EA}" srcOrd="1" destOrd="0" presId="urn:microsoft.com/office/officeart/2005/8/layout/hierarchy1"/>
    <dgm:cxn modelId="{0EABE311-14BD-1844-B016-88A0EB3C6C30}" type="presParOf" srcId="{42A57128-3D1F-1B40-860F-A2C02A1578BC}" destId="{F30F9C87-066F-EF44-B2D0-20FD8E2A4083}" srcOrd="1" destOrd="0" presId="urn:microsoft.com/office/officeart/2005/8/layout/hierarchy1"/>
    <dgm:cxn modelId="{9C0064D4-D402-AB44-ACBF-AEDF68231A21}" type="presParOf" srcId="{E60F1B18-151A-1949-B9C5-CCF44A6ABA92}" destId="{5CDEBAF1-F8DE-F848-9EEB-1FD8427BC4FC}" srcOrd="1" destOrd="0" presId="urn:microsoft.com/office/officeart/2005/8/layout/hierarchy1"/>
    <dgm:cxn modelId="{4AA31487-3236-A145-9E03-232FC3280C0F}" type="presParOf" srcId="{5CDEBAF1-F8DE-F848-9EEB-1FD8427BC4FC}" destId="{753007DC-8279-7948-B57E-A088700587AD}" srcOrd="0" destOrd="0" presId="urn:microsoft.com/office/officeart/2005/8/layout/hierarchy1"/>
    <dgm:cxn modelId="{26B09C90-CA47-4B4D-A678-35382D4C5B90}" type="presParOf" srcId="{753007DC-8279-7948-B57E-A088700587AD}" destId="{20020C3F-0692-C64A-A742-731AF27B204B}" srcOrd="0" destOrd="0" presId="urn:microsoft.com/office/officeart/2005/8/layout/hierarchy1"/>
    <dgm:cxn modelId="{DCC5E190-21F3-BF4B-AAA9-7B6AFB6F8CD2}" type="presParOf" srcId="{753007DC-8279-7948-B57E-A088700587AD}" destId="{CE5175A9-DACF-E546-BCD5-96B48BB4F471}" srcOrd="1" destOrd="0" presId="urn:microsoft.com/office/officeart/2005/8/layout/hierarchy1"/>
    <dgm:cxn modelId="{FDD8A580-549C-C748-8BAC-2BE765F1210F}" type="presParOf" srcId="{5CDEBAF1-F8DE-F848-9EEB-1FD8427BC4FC}" destId="{3B7D68AF-8D3D-A746-A95F-E7B54712B57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9CF52-701F-A44D-9857-0CCB0D7DECD5}">
      <dsp:nvSpPr>
        <dsp:cNvPr id="0" name=""/>
        <dsp:cNvSpPr/>
      </dsp:nvSpPr>
      <dsp:spPr>
        <a:xfrm>
          <a:off x="343957" y="0"/>
          <a:ext cx="4002617" cy="1601047"/>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5FE36-AADE-3D4D-970A-28A7C6110138}">
      <dsp:nvSpPr>
        <dsp:cNvPr id="0" name=""/>
        <dsp:cNvSpPr/>
      </dsp:nvSpPr>
      <dsp:spPr>
        <a:xfrm>
          <a:off x="824271" y="280183"/>
          <a:ext cx="1320863" cy="78451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fr-FR" sz="1500" kern="1200" dirty="0"/>
            <a:t>Patient partenaire, acteur</a:t>
          </a:r>
        </a:p>
      </dsp:txBody>
      <dsp:txXfrm>
        <a:off x="824271" y="280183"/>
        <a:ext cx="1320863" cy="784513"/>
      </dsp:txXfrm>
    </dsp:sp>
    <dsp:sp modelId="{2716BB45-FC78-D842-9CD2-AFADA9AD0268}">
      <dsp:nvSpPr>
        <dsp:cNvPr id="0" name=""/>
        <dsp:cNvSpPr/>
      </dsp:nvSpPr>
      <dsp:spPr>
        <a:xfrm>
          <a:off x="2345266" y="536350"/>
          <a:ext cx="1561020" cy="78451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fr-FR" sz="1500" kern="1200" dirty="0"/>
            <a:t>Intégration des proches</a:t>
          </a:r>
        </a:p>
      </dsp:txBody>
      <dsp:txXfrm>
        <a:off x="2345266" y="536350"/>
        <a:ext cx="1561020" cy="784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0E224-33FA-8C49-BD3E-1E4119188348}">
      <dsp:nvSpPr>
        <dsp:cNvPr id="0" name=""/>
        <dsp:cNvSpPr/>
      </dsp:nvSpPr>
      <dsp:spPr>
        <a:xfrm>
          <a:off x="1576038" y="705917"/>
          <a:ext cx="2580076" cy="141912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i="0" kern="1200" baseline="0" dirty="0"/>
            <a:t>-</a:t>
          </a:r>
          <a:r>
            <a:rPr lang="fr-FR" sz="1200" b="1" i="0" kern="1200" baseline="0" dirty="0"/>
            <a:t>Augmentation des activités</a:t>
          </a:r>
        </a:p>
        <a:p>
          <a:pPr marL="0" lvl="0" indent="0" algn="ctr" defTabSz="444500">
            <a:lnSpc>
              <a:spcPct val="90000"/>
            </a:lnSpc>
            <a:spcBef>
              <a:spcPct val="0"/>
            </a:spcBef>
            <a:spcAft>
              <a:spcPct val="35000"/>
            </a:spcAft>
            <a:buNone/>
          </a:pPr>
          <a:r>
            <a:rPr lang="fr-FR" sz="1200" b="1" i="0" kern="1200" baseline="0" dirty="0"/>
            <a:t>-Réduction du temps au lit</a:t>
          </a:r>
        </a:p>
        <a:p>
          <a:pPr marL="0" lvl="0" indent="0" algn="ctr" defTabSz="444500">
            <a:lnSpc>
              <a:spcPct val="90000"/>
            </a:lnSpc>
            <a:spcBef>
              <a:spcPct val="0"/>
            </a:spcBef>
            <a:spcAft>
              <a:spcPct val="35000"/>
            </a:spcAft>
            <a:buNone/>
          </a:pPr>
          <a:r>
            <a:rPr lang="fr-FR" sz="1200" b="1" i="0" kern="1200" baseline="0" dirty="0"/>
            <a:t>-Rompre l’isolement</a:t>
          </a:r>
        </a:p>
        <a:p>
          <a:pPr marL="0" lvl="0" indent="0" algn="ctr" defTabSz="444500">
            <a:lnSpc>
              <a:spcPct val="90000"/>
            </a:lnSpc>
            <a:spcBef>
              <a:spcPct val="0"/>
            </a:spcBef>
            <a:spcAft>
              <a:spcPct val="35000"/>
            </a:spcAft>
            <a:buNone/>
          </a:pPr>
          <a:r>
            <a:rPr lang="fr-FR" sz="1200" b="1" i="0" kern="1200" baseline="0" dirty="0"/>
            <a:t>-Techniques d’apaisement</a:t>
          </a:r>
        </a:p>
        <a:p>
          <a:pPr marL="0" lvl="0" indent="0" algn="ctr" defTabSz="444500">
            <a:lnSpc>
              <a:spcPct val="90000"/>
            </a:lnSpc>
            <a:spcBef>
              <a:spcPct val="0"/>
            </a:spcBef>
            <a:spcAft>
              <a:spcPct val="35000"/>
            </a:spcAft>
            <a:buNone/>
          </a:pPr>
          <a:r>
            <a:rPr lang="fr-FR" sz="1200" b="1" i="0" kern="1200" baseline="0" dirty="0"/>
            <a:t>-Réduire les ruminations et travail sur les pensées</a:t>
          </a:r>
        </a:p>
      </dsp:txBody>
      <dsp:txXfrm>
        <a:off x="1645314" y="775193"/>
        <a:ext cx="2441524" cy="1280574"/>
      </dsp:txXfrm>
    </dsp:sp>
    <dsp:sp modelId="{48746036-85B2-4546-9441-EDC1742995E2}">
      <dsp:nvSpPr>
        <dsp:cNvPr id="0" name=""/>
        <dsp:cNvSpPr/>
      </dsp:nvSpPr>
      <dsp:spPr>
        <a:xfrm>
          <a:off x="910497" y="1415480"/>
          <a:ext cx="3911158" cy="3911158"/>
        </a:xfrm>
        <a:custGeom>
          <a:avLst/>
          <a:gdLst/>
          <a:ahLst/>
          <a:cxnLst/>
          <a:rect l="0" t="0" r="0" b="0"/>
          <a:pathLst>
            <a:path>
              <a:moveTo>
                <a:pt x="3395624" y="632492"/>
              </a:moveTo>
              <a:arcTo wR="1955579" hR="1955579" stAng="19045427" swAng="1129706"/>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B3D067E-80A8-0F46-A9F0-5BAB49B19215}">
      <dsp:nvSpPr>
        <dsp:cNvPr id="0" name=""/>
        <dsp:cNvSpPr/>
      </dsp:nvSpPr>
      <dsp:spPr>
        <a:xfrm>
          <a:off x="3912012" y="2779791"/>
          <a:ext cx="1819286" cy="118253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-Augmentation de la confiance</a:t>
          </a:r>
        </a:p>
        <a:p>
          <a:pPr marL="0" lvl="0" indent="0" algn="ctr" defTabSz="444500">
            <a:lnSpc>
              <a:spcPct val="90000"/>
            </a:lnSpc>
            <a:spcBef>
              <a:spcPct val="0"/>
            </a:spcBef>
            <a:spcAft>
              <a:spcPct val="35000"/>
            </a:spcAft>
            <a:buNone/>
          </a:pPr>
          <a:r>
            <a:rPr lang="fr-FR" sz="1000" kern="1200" dirty="0"/>
            <a:t>-Réduction de la culpabilité</a:t>
          </a:r>
        </a:p>
        <a:p>
          <a:pPr marL="0" lvl="0" indent="0" algn="ctr" defTabSz="444500">
            <a:lnSpc>
              <a:spcPct val="90000"/>
            </a:lnSpc>
            <a:spcBef>
              <a:spcPct val="0"/>
            </a:spcBef>
            <a:spcAft>
              <a:spcPct val="35000"/>
            </a:spcAft>
            <a:buNone/>
          </a:pPr>
          <a:r>
            <a:rPr lang="fr-FR" sz="1000" kern="1200" dirty="0"/>
            <a:t>-Augmentation de l’espoir</a:t>
          </a:r>
        </a:p>
      </dsp:txBody>
      <dsp:txXfrm>
        <a:off x="3969739" y="2837518"/>
        <a:ext cx="1703832" cy="1067082"/>
      </dsp:txXfrm>
    </dsp:sp>
    <dsp:sp modelId="{5344C84D-3A0E-FE4E-9ED9-FA6AC31A2C5F}">
      <dsp:nvSpPr>
        <dsp:cNvPr id="0" name=""/>
        <dsp:cNvSpPr/>
      </dsp:nvSpPr>
      <dsp:spPr>
        <a:xfrm>
          <a:off x="910497" y="1415480"/>
          <a:ext cx="3911158" cy="3911158"/>
        </a:xfrm>
        <a:custGeom>
          <a:avLst/>
          <a:gdLst/>
          <a:ahLst/>
          <a:cxnLst/>
          <a:rect l="0" t="0" r="0" b="0"/>
          <a:pathLst>
            <a:path>
              <a:moveTo>
                <a:pt x="3708574" y="2822354"/>
              </a:moveTo>
              <a:arcTo wR="1955579" hR="1955579" stAng="1578616" swAng="1635487"/>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B0679A5-6399-434F-9F31-1B341A64DD03}">
      <dsp:nvSpPr>
        <dsp:cNvPr id="0" name=""/>
        <dsp:cNvSpPr/>
      </dsp:nvSpPr>
      <dsp:spPr>
        <a:xfrm>
          <a:off x="1956433" y="4735371"/>
          <a:ext cx="1819286" cy="118253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i="0" kern="1200" baseline="0" dirty="0"/>
            <a:t>Amélioration de la dépression</a:t>
          </a:r>
        </a:p>
      </dsp:txBody>
      <dsp:txXfrm>
        <a:off x="2014160" y="4793098"/>
        <a:ext cx="1703832" cy="1067082"/>
      </dsp:txXfrm>
    </dsp:sp>
    <dsp:sp modelId="{860BD982-83D6-424A-A4E1-8B8E0BD50838}">
      <dsp:nvSpPr>
        <dsp:cNvPr id="0" name=""/>
        <dsp:cNvSpPr/>
      </dsp:nvSpPr>
      <dsp:spPr>
        <a:xfrm>
          <a:off x="910497" y="1415480"/>
          <a:ext cx="3911158" cy="3911158"/>
        </a:xfrm>
        <a:custGeom>
          <a:avLst/>
          <a:gdLst/>
          <a:ahLst/>
          <a:cxnLst/>
          <a:rect l="0" t="0" r="0" b="0"/>
          <a:pathLst>
            <a:path>
              <a:moveTo>
                <a:pt x="794233" y="3528972"/>
              </a:moveTo>
              <a:arcTo wR="1955579" hR="1955579" stAng="7585897" swAng="1635487"/>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3E4C877-DDA8-D54F-86BE-12A947193F0D}">
      <dsp:nvSpPr>
        <dsp:cNvPr id="0" name=""/>
        <dsp:cNvSpPr/>
      </dsp:nvSpPr>
      <dsp:spPr>
        <a:xfrm>
          <a:off x="853" y="2779791"/>
          <a:ext cx="1819286" cy="118253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Réduction des </a:t>
          </a:r>
          <a:r>
            <a:rPr lang="fr-FR" sz="1000" kern="1200" dirty="0" err="1"/>
            <a:t>symp</a:t>
          </a:r>
          <a:r>
            <a:rPr lang="nl-BE" sz="1000" kern="1200" dirty="0"/>
            <a:t>ômes (augmentation de l’energie et de la motivation)</a:t>
          </a:r>
          <a:endParaRPr lang="fr-FR" sz="1000" kern="1200" dirty="0"/>
        </a:p>
      </dsp:txBody>
      <dsp:txXfrm>
        <a:off x="58580" y="2837518"/>
        <a:ext cx="1703832" cy="1067082"/>
      </dsp:txXfrm>
    </dsp:sp>
    <dsp:sp modelId="{98CAB993-DAE8-474D-BD02-0BAAAD25DC83}">
      <dsp:nvSpPr>
        <dsp:cNvPr id="0" name=""/>
        <dsp:cNvSpPr/>
      </dsp:nvSpPr>
      <dsp:spPr>
        <a:xfrm>
          <a:off x="910497" y="1415480"/>
          <a:ext cx="3911158" cy="3911158"/>
        </a:xfrm>
        <a:custGeom>
          <a:avLst/>
          <a:gdLst/>
          <a:ahLst/>
          <a:cxnLst/>
          <a:rect l="0" t="0" r="0" b="0"/>
          <a:pathLst>
            <a:path>
              <a:moveTo>
                <a:pt x="165584" y="1168045"/>
              </a:moveTo>
              <a:arcTo wR="1955579" hR="1955579" stAng="12224868" swAng="1129706"/>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03AD0-F499-8341-9855-C81EB774FBB1}">
      <dsp:nvSpPr>
        <dsp:cNvPr id="0" name=""/>
        <dsp:cNvSpPr/>
      </dsp:nvSpPr>
      <dsp:spPr>
        <a:xfrm>
          <a:off x="2040400" y="623083"/>
          <a:ext cx="1651352" cy="10733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i="0" kern="1200" baseline="0" dirty="0"/>
            <a:t>Dépression et ses </a:t>
          </a:r>
          <a:r>
            <a:rPr lang="fr-FR" sz="1200" b="1" i="0" kern="1200" baseline="0" dirty="0" err="1"/>
            <a:t>sympt</a:t>
          </a:r>
          <a:r>
            <a:rPr lang="nl-BE" sz="1200" b="1" i="0" kern="1200" baseline="0" dirty="0"/>
            <a:t>ômes</a:t>
          </a:r>
          <a:endParaRPr lang="fr-FR" sz="1200" b="1" i="0" kern="1200" baseline="0" dirty="0"/>
        </a:p>
      </dsp:txBody>
      <dsp:txXfrm>
        <a:off x="2092798" y="675481"/>
        <a:ext cx="1546556" cy="968583"/>
      </dsp:txXfrm>
    </dsp:sp>
    <dsp:sp modelId="{D2255F69-E0F4-E545-B074-22D903032F8D}">
      <dsp:nvSpPr>
        <dsp:cNvPr id="0" name=""/>
        <dsp:cNvSpPr/>
      </dsp:nvSpPr>
      <dsp:spPr>
        <a:xfrm>
          <a:off x="721181" y="1159773"/>
          <a:ext cx="4289791" cy="4289791"/>
        </a:xfrm>
        <a:custGeom>
          <a:avLst/>
          <a:gdLst/>
          <a:ahLst/>
          <a:cxnLst/>
          <a:rect l="0" t="0" r="0" b="0"/>
          <a:pathLst>
            <a:path>
              <a:moveTo>
                <a:pt x="3135038" y="242214"/>
              </a:moveTo>
              <a:arcTo wR="2144895" hR="2144895" stAng="17849531" swAng="88438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718F752-F86D-F842-96CF-4E7EDDAC0902}">
      <dsp:nvSpPr>
        <dsp:cNvPr id="0" name=""/>
        <dsp:cNvSpPr/>
      </dsp:nvSpPr>
      <dsp:spPr>
        <a:xfrm>
          <a:off x="4080317" y="1844140"/>
          <a:ext cx="1651352" cy="159543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baseline="0" dirty="0"/>
            <a:t>-</a:t>
          </a:r>
          <a:r>
            <a:rPr lang="fr-FR" sz="1100" kern="1200" baseline="0" dirty="0"/>
            <a:t>Excès d’émotions négatives</a:t>
          </a:r>
        </a:p>
        <a:p>
          <a:pPr marL="0" lvl="0" indent="0" algn="ctr" defTabSz="444500">
            <a:lnSpc>
              <a:spcPct val="90000"/>
            </a:lnSpc>
            <a:spcBef>
              <a:spcPct val="0"/>
            </a:spcBef>
            <a:spcAft>
              <a:spcPct val="35000"/>
            </a:spcAft>
            <a:buNone/>
          </a:pPr>
          <a:r>
            <a:rPr lang="fr-FR" sz="1100" kern="1200" baseline="0" dirty="0"/>
            <a:t>-Troubles de la mémoire et de la concentration-</a:t>
          </a:r>
        </a:p>
        <a:p>
          <a:pPr marL="0" lvl="0" indent="0" algn="ctr" defTabSz="444500">
            <a:lnSpc>
              <a:spcPct val="90000"/>
            </a:lnSpc>
            <a:spcBef>
              <a:spcPct val="0"/>
            </a:spcBef>
            <a:spcAft>
              <a:spcPct val="35000"/>
            </a:spcAft>
            <a:buNone/>
          </a:pPr>
          <a:r>
            <a:rPr lang="fr-FR" sz="1100" kern="1200" baseline="0" dirty="0"/>
            <a:t>-Ruminations,</a:t>
          </a:r>
        </a:p>
        <a:p>
          <a:pPr marL="0" lvl="0" indent="0" algn="ctr" defTabSz="444500">
            <a:lnSpc>
              <a:spcPct val="90000"/>
            </a:lnSpc>
            <a:spcBef>
              <a:spcPct val="0"/>
            </a:spcBef>
            <a:spcAft>
              <a:spcPct val="35000"/>
            </a:spcAft>
            <a:buNone/>
          </a:pPr>
          <a:r>
            <a:rPr lang="fr-FR" sz="1100" kern="1200" baseline="0" dirty="0"/>
            <a:t>-Pensées négatives</a:t>
          </a:r>
        </a:p>
      </dsp:txBody>
      <dsp:txXfrm>
        <a:off x="4158200" y="1922023"/>
        <a:ext cx="1495586" cy="1439672"/>
      </dsp:txXfrm>
    </dsp:sp>
    <dsp:sp modelId="{3ABA5AAC-D99A-3C4E-BD1D-5FD97B236947}">
      <dsp:nvSpPr>
        <dsp:cNvPr id="0" name=""/>
        <dsp:cNvSpPr/>
      </dsp:nvSpPr>
      <dsp:spPr>
        <a:xfrm>
          <a:off x="737530" y="998154"/>
          <a:ext cx="4289791" cy="4289791"/>
        </a:xfrm>
        <a:custGeom>
          <a:avLst/>
          <a:gdLst/>
          <a:ahLst/>
          <a:cxnLst/>
          <a:rect l="0" t="0" r="0" b="0"/>
          <a:pathLst>
            <a:path>
              <a:moveTo>
                <a:pt x="4247777" y="2567345"/>
              </a:moveTo>
              <a:arcTo wR="2144895" hR="2144895" stAng="681540" swAng="618067"/>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D77DD1-6B7C-6A43-8257-C62513A25D21}">
      <dsp:nvSpPr>
        <dsp:cNvPr id="0" name=""/>
        <dsp:cNvSpPr/>
      </dsp:nvSpPr>
      <dsp:spPr>
        <a:xfrm>
          <a:off x="3190976" y="4051984"/>
          <a:ext cx="1782470" cy="192162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baseline="0" dirty="0"/>
            <a:t>-</a:t>
          </a:r>
          <a:r>
            <a:rPr lang="fr-FR" sz="1400" kern="1200" baseline="0" dirty="0"/>
            <a:t>Tendance à l’isolement</a:t>
          </a:r>
        </a:p>
        <a:p>
          <a:pPr marL="0" lvl="0" indent="0" algn="ctr" defTabSz="444500">
            <a:lnSpc>
              <a:spcPct val="90000"/>
            </a:lnSpc>
            <a:spcBef>
              <a:spcPct val="0"/>
            </a:spcBef>
            <a:spcAft>
              <a:spcPct val="35000"/>
            </a:spcAft>
            <a:buNone/>
          </a:pPr>
          <a:r>
            <a:rPr lang="fr-FR" sz="1400" kern="1200" baseline="0" dirty="0"/>
            <a:t>-Inactivité</a:t>
          </a:r>
        </a:p>
        <a:p>
          <a:pPr marL="0" lvl="0" indent="0" algn="ctr" defTabSz="444500">
            <a:lnSpc>
              <a:spcPct val="90000"/>
            </a:lnSpc>
            <a:spcBef>
              <a:spcPct val="0"/>
            </a:spcBef>
            <a:spcAft>
              <a:spcPct val="35000"/>
            </a:spcAft>
            <a:buNone/>
          </a:pPr>
          <a:r>
            <a:rPr lang="fr-FR" sz="1400" kern="1200" baseline="0" dirty="0"/>
            <a:t>-Excès de sommeil</a:t>
          </a:r>
          <a:endParaRPr lang="fr-FR" sz="900" kern="1200" dirty="0"/>
        </a:p>
      </dsp:txBody>
      <dsp:txXfrm>
        <a:off x="3277989" y="4138997"/>
        <a:ext cx="1608444" cy="1747602"/>
      </dsp:txXfrm>
    </dsp:sp>
    <dsp:sp modelId="{2F12451B-F762-FC4B-B47E-CE92D3CF9169}">
      <dsp:nvSpPr>
        <dsp:cNvPr id="0" name=""/>
        <dsp:cNvSpPr/>
      </dsp:nvSpPr>
      <dsp:spPr>
        <a:xfrm>
          <a:off x="586147" y="1136274"/>
          <a:ext cx="4289791" cy="4289791"/>
        </a:xfrm>
        <a:custGeom>
          <a:avLst/>
          <a:gdLst/>
          <a:ahLst/>
          <a:cxnLst/>
          <a:rect l="0" t="0" r="0" b="0"/>
          <a:pathLst>
            <a:path>
              <a:moveTo>
                <a:pt x="2455234" y="4267221"/>
              </a:moveTo>
              <a:arcTo wR="2144895" hR="2144895" stAng="4900850" swAng="737822"/>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4C6557C-74D9-E840-98A7-02765C41F1F0}">
      <dsp:nvSpPr>
        <dsp:cNvPr id="0" name=""/>
        <dsp:cNvSpPr/>
      </dsp:nvSpPr>
      <dsp:spPr>
        <a:xfrm>
          <a:off x="779662" y="4503236"/>
          <a:ext cx="1651352" cy="10733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-Culpabilité</a:t>
          </a:r>
        </a:p>
        <a:p>
          <a:pPr marL="0" lvl="0" indent="0" algn="ctr" defTabSz="533400">
            <a:lnSpc>
              <a:spcPct val="90000"/>
            </a:lnSpc>
            <a:spcBef>
              <a:spcPct val="0"/>
            </a:spcBef>
            <a:spcAft>
              <a:spcPct val="35000"/>
            </a:spcAft>
            <a:buNone/>
          </a:pPr>
          <a:r>
            <a:rPr lang="fr-FR" sz="1200" kern="1200" dirty="0"/>
            <a:t>-</a:t>
          </a:r>
          <a:r>
            <a:rPr lang="fr-FR" sz="1200" kern="1200" dirty="0" err="1"/>
            <a:t>Autodévalorisation</a:t>
          </a:r>
          <a:endParaRPr lang="fr-FR" sz="1200" kern="1200" dirty="0"/>
        </a:p>
        <a:p>
          <a:pPr marL="0" lvl="0" indent="0" algn="ctr" defTabSz="533400">
            <a:lnSpc>
              <a:spcPct val="90000"/>
            </a:lnSpc>
            <a:spcBef>
              <a:spcPct val="0"/>
            </a:spcBef>
            <a:spcAft>
              <a:spcPct val="35000"/>
            </a:spcAft>
            <a:buNone/>
          </a:pPr>
          <a:r>
            <a:rPr lang="fr-FR" sz="1200" kern="1200" dirty="0"/>
            <a:t>-Découragement </a:t>
          </a:r>
        </a:p>
      </dsp:txBody>
      <dsp:txXfrm>
        <a:off x="832060" y="4555634"/>
        <a:ext cx="1546556" cy="968583"/>
      </dsp:txXfrm>
    </dsp:sp>
    <dsp:sp modelId="{5FE002A7-C53F-454E-BA93-EDD2F926F5A1}">
      <dsp:nvSpPr>
        <dsp:cNvPr id="0" name=""/>
        <dsp:cNvSpPr/>
      </dsp:nvSpPr>
      <dsp:spPr>
        <a:xfrm>
          <a:off x="721181" y="1159773"/>
          <a:ext cx="4289791" cy="4289791"/>
        </a:xfrm>
        <a:custGeom>
          <a:avLst/>
          <a:gdLst/>
          <a:ahLst/>
          <a:cxnLst/>
          <a:rect l="0" t="0" r="0" b="0"/>
          <a:pathLst>
            <a:path>
              <a:moveTo>
                <a:pt x="227624" y="3106483"/>
              </a:moveTo>
              <a:arcTo wR="2144895" hR="2144895" stAng="9201865" swAng="1360155"/>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A16A6D5-4E6F-EF42-8562-236343A2D305}">
      <dsp:nvSpPr>
        <dsp:cNvPr id="0" name=""/>
        <dsp:cNvSpPr/>
      </dsp:nvSpPr>
      <dsp:spPr>
        <a:xfrm>
          <a:off x="483" y="2105170"/>
          <a:ext cx="1651352" cy="10733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Aggravation de la dépression et de ses conséquences</a:t>
          </a:r>
        </a:p>
      </dsp:txBody>
      <dsp:txXfrm>
        <a:off x="52881" y="2157568"/>
        <a:ext cx="1546556" cy="968583"/>
      </dsp:txXfrm>
    </dsp:sp>
    <dsp:sp modelId="{0F92C62F-1C74-1448-B74D-268ED630FF00}">
      <dsp:nvSpPr>
        <dsp:cNvPr id="0" name=""/>
        <dsp:cNvSpPr/>
      </dsp:nvSpPr>
      <dsp:spPr>
        <a:xfrm>
          <a:off x="721181" y="1159773"/>
          <a:ext cx="4289791" cy="4289791"/>
        </a:xfrm>
        <a:custGeom>
          <a:avLst/>
          <a:gdLst/>
          <a:ahLst/>
          <a:cxnLst/>
          <a:rect l="0" t="0" r="0" b="0"/>
          <a:pathLst>
            <a:path>
              <a:moveTo>
                <a:pt x="515859" y="749611"/>
              </a:moveTo>
              <a:arcTo wR="2144895" hR="2144895" stAng="13234821" swAng="1212094"/>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AF711-0C5B-1D43-B746-FAC4E9040806}">
      <dsp:nvSpPr>
        <dsp:cNvPr id="0" name=""/>
        <dsp:cNvSpPr/>
      </dsp:nvSpPr>
      <dsp:spPr>
        <a:xfrm>
          <a:off x="1905006" y="707884"/>
          <a:ext cx="1638502" cy="106502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i="0" kern="1200" baseline="0" dirty="0"/>
            <a:t>Hypomanie, Manie</a:t>
          </a:r>
        </a:p>
      </dsp:txBody>
      <dsp:txXfrm>
        <a:off x="1956996" y="759874"/>
        <a:ext cx="1534522" cy="961046"/>
      </dsp:txXfrm>
    </dsp:sp>
    <dsp:sp modelId="{3E31D4B3-2446-5C4B-8475-64944B72AF99}">
      <dsp:nvSpPr>
        <dsp:cNvPr id="0" name=""/>
        <dsp:cNvSpPr/>
      </dsp:nvSpPr>
      <dsp:spPr>
        <a:xfrm>
          <a:off x="596052" y="1240397"/>
          <a:ext cx="4256410" cy="4256410"/>
        </a:xfrm>
        <a:custGeom>
          <a:avLst/>
          <a:gdLst/>
          <a:ahLst/>
          <a:cxnLst/>
          <a:rect l="0" t="0" r="0" b="0"/>
          <a:pathLst>
            <a:path>
              <a:moveTo>
                <a:pt x="3108045" y="238980"/>
              </a:moveTo>
              <a:arcTo wR="2128205" hR="2128205" stAng="17844803" swAng="869657"/>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F8DE700-803A-A94B-905A-EAD1255DBD11}">
      <dsp:nvSpPr>
        <dsp:cNvPr id="0" name=""/>
        <dsp:cNvSpPr/>
      </dsp:nvSpPr>
      <dsp:spPr>
        <a:xfrm>
          <a:off x="3690016" y="1908512"/>
          <a:ext cx="2116568" cy="160487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i="0" kern="1200" baseline="0" dirty="0"/>
            <a:t>-Humeur exaltée, irritabilité</a:t>
          </a:r>
        </a:p>
        <a:p>
          <a:pPr marL="0" lvl="0" indent="0" algn="ctr" defTabSz="533400">
            <a:lnSpc>
              <a:spcPct val="90000"/>
            </a:lnSpc>
            <a:spcBef>
              <a:spcPct val="0"/>
            </a:spcBef>
            <a:spcAft>
              <a:spcPct val="35000"/>
            </a:spcAft>
            <a:buNone/>
          </a:pPr>
          <a:r>
            <a:rPr lang="fr-FR" sz="1200" b="1" i="0" kern="1200" baseline="0" dirty="0"/>
            <a:t>Excès d’</a:t>
          </a:r>
          <a:r>
            <a:rPr lang="fr-FR" sz="1200" b="1" i="0" kern="1200" baseline="0" dirty="0" err="1"/>
            <a:t>energie</a:t>
          </a:r>
          <a:r>
            <a:rPr lang="fr-FR" sz="1200" b="1" i="0" kern="1200" baseline="0" dirty="0"/>
            <a:t>, diminution du sommeil</a:t>
          </a:r>
        </a:p>
        <a:p>
          <a:pPr marL="0" lvl="0" indent="0" algn="ctr" defTabSz="533400">
            <a:lnSpc>
              <a:spcPct val="90000"/>
            </a:lnSpc>
            <a:spcBef>
              <a:spcPct val="0"/>
            </a:spcBef>
            <a:spcAft>
              <a:spcPct val="35000"/>
            </a:spcAft>
            <a:buNone/>
          </a:pPr>
          <a:r>
            <a:rPr lang="fr-FR" sz="1200" b="1" i="0" kern="1200" baseline="0" dirty="0"/>
            <a:t>-Distractibilité</a:t>
          </a:r>
        </a:p>
        <a:p>
          <a:pPr marL="0" lvl="0" indent="0" algn="ctr" defTabSz="533400">
            <a:lnSpc>
              <a:spcPct val="90000"/>
            </a:lnSpc>
            <a:spcBef>
              <a:spcPct val="0"/>
            </a:spcBef>
            <a:spcAft>
              <a:spcPct val="35000"/>
            </a:spcAft>
            <a:buNone/>
          </a:pPr>
          <a:r>
            <a:rPr lang="fr-FR" sz="1200" b="1" i="0" kern="1200" baseline="0" dirty="0"/>
            <a:t>-Excès de confiance, minimisation des dangers…</a:t>
          </a:r>
        </a:p>
      </dsp:txBody>
      <dsp:txXfrm>
        <a:off x="3768360" y="1986856"/>
        <a:ext cx="1959880" cy="1448190"/>
      </dsp:txXfrm>
    </dsp:sp>
    <dsp:sp modelId="{178BB814-6A52-E949-9286-084192FCC72E}">
      <dsp:nvSpPr>
        <dsp:cNvPr id="0" name=""/>
        <dsp:cNvSpPr/>
      </dsp:nvSpPr>
      <dsp:spPr>
        <a:xfrm>
          <a:off x="596052" y="1240397"/>
          <a:ext cx="4256410" cy="4256410"/>
        </a:xfrm>
        <a:custGeom>
          <a:avLst/>
          <a:gdLst/>
          <a:ahLst/>
          <a:cxnLst/>
          <a:rect l="0" t="0" r="0" b="0"/>
          <a:pathLst>
            <a:path>
              <a:moveTo>
                <a:pt x="4234258" y="2434467"/>
              </a:moveTo>
              <a:arcTo wR="2128205" hR="2128205" stAng="496437" swAng="795224"/>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81B50A4-E4B0-C248-AEC5-38AD58A8767C}">
      <dsp:nvSpPr>
        <dsp:cNvPr id="0" name=""/>
        <dsp:cNvSpPr/>
      </dsp:nvSpPr>
      <dsp:spPr>
        <a:xfrm>
          <a:off x="2940683" y="4298227"/>
          <a:ext cx="2069003" cy="158425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a:t>
          </a:r>
          <a:r>
            <a:rPr lang="fr-FR" sz="1200" b="1" i="0" kern="1200" baseline="0" dirty="0"/>
            <a:t>Réduction du sommeil</a:t>
          </a:r>
        </a:p>
        <a:p>
          <a:pPr marL="0" lvl="0" indent="0" algn="ctr" defTabSz="444500">
            <a:lnSpc>
              <a:spcPct val="90000"/>
            </a:lnSpc>
            <a:spcBef>
              <a:spcPct val="0"/>
            </a:spcBef>
            <a:spcAft>
              <a:spcPct val="35000"/>
            </a:spcAft>
            <a:buNone/>
          </a:pPr>
          <a:r>
            <a:rPr lang="fr-FR" sz="1200" b="1" i="0" kern="1200" baseline="0" dirty="0"/>
            <a:t>-Hyperactivité</a:t>
          </a:r>
        </a:p>
        <a:p>
          <a:pPr marL="0" lvl="0" indent="0" algn="ctr" defTabSz="444500">
            <a:lnSpc>
              <a:spcPct val="90000"/>
            </a:lnSpc>
            <a:spcBef>
              <a:spcPct val="0"/>
            </a:spcBef>
            <a:spcAft>
              <a:spcPct val="35000"/>
            </a:spcAft>
            <a:buNone/>
          </a:pPr>
          <a:r>
            <a:rPr lang="fr-FR" sz="1200" b="1" i="0" kern="1200" baseline="0" dirty="0"/>
            <a:t>-Excès de communication</a:t>
          </a:r>
        </a:p>
        <a:p>
          <a:pPr marL="0" lvl="0" indent="0" algn="ctr" defTabSz="444500">
            <a:lnSpc>
              <a:spcPct val="90000"/>
            </a:lnSpc>
            <a:spcBef>
              <a:spcPct val="0"/>
            </a:spcBef>
            <a:spcAft>
              <a:spcPct val="35000"/>
            </a:spcAft>
            <a:buNone/>
          </a:pPr>
          <a:r>
            <a:rPr lang="fr-FR" sz="1200" b="1" i="0" kern="1200" baseline="0" dirty="0"/>
            <a:t>-Comportements à risques, excès de projets</a:t>
          </a:r>
        </a:p>
      </dsp:txBody>
      <dsp:txXfrm>
        <a:off x="3018020" y="4375564"/>
        <a:ext cx="1914329" cy="1429585"/>
      </dsp:txXfrm>
    </dsp:sp>
    <dsp:sp modelId="{1F0ADA55-B119-E943-8F12-379AB5B1ED42}">
      <dsp:nvSpPr>
        <dsp:cNvPr id="0" name=""/>
        <dsp:cNvSpPr/>
      </dsp:nvSpPr>
      <dsp:spPr>
        <a:xfrm>
          <a:off x="596052" y="1240397"/>
          <a:ext cx="4256410" cy="4256410"/>
        </a:xfrm>
        <a:custGeom>
          <a:avLst/>
          <a:gdLst/>
          <a:ahLst/>
          <a:cxnLst/>
          <a:rect l="0" t="0" r="0" b="0"/>
          <a:pathLst>
            <a:path>
              <a:moveTo>
                <a:pt x="2215191" y="4254631"/>
              </a:moveTo>
              <a:arcTo wR="2128205" hR="2128205" stAng="5259450" swAng="633066"/>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CAE40-67FA-C94E-96CF-FE35A4065F80}">
      <dsp:nvSpPr>
        <dsp:cNvPr id="0" name=""/>
        <dsp:cNvSpPr/>
      </dsp:nvSpPr>
      <dsp:spPr>
        <a:xfrm>
          <a:off x="654079" y="4557843"/>
          <a:ext cx="1638502" cy="106502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Déstructuration mentale et comportementale</a:t>
          </a:r>
        </a:p>
      </dsp:txBody>
      <dsp:txXfrm>
        <a:off x="706069" y="4609833"/>
        <a:ext cx="1534522" cy="961046"/>
      </dsp:txXfrm>
    </dsp:sp>
    <dsp:sp modelId="{6C57D9B4-D6DE-6947-AE35-3CF48C28B24D}">
      <dsp:nvSpPr>
        <dsp:cNvPr id="0" name=""/>
        <dsp:cNvSpPr/>
      </dsp:nvSpPr>
      <dsp:spPr>
        <a:xfrm>
          <a:off x="800903" y="1623886"/>
          <a:ext cx="4256410" cy="4256410"/>
        </a:xfrm>
        <a:custGeom>
          <a:avLst/>
          <a:gdLst/>
          <a:ahLst/>
          <a:cxnLst/>
          <a:rect l="0" t="0" r="0" b="0"/>
          <a:pathLst>
            <a:path>
              <a:moveTo>
                <a:pt x="77354" y="2696772"/>
              </a:moveTo>
              <a:arcTo wR="2128205" hR="2128205" stAng="9870287" swAng="124590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C108E3F-1E6F-1140-8F26-163F089A6ED9}">
      <dsp:nvSpPr>
        <dsp:cNvPr id="0" name=""/>
        <dsp:cNvSpPr/>
      </dsp:nvSpPr>
      <dsp:spPr>
        <a:xfrm>
          <a:off x="123245" y="2243787"/>
          <a:ext cx="1638502" cy="106502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Aggravation de la manie et de ses conséquences</a:t>
          </a:r>
        </a:p>
      </dsp:txBody>
      <dsp:txXfrm>
        <a:off x="175235" y="2295777"/>
        <a:ext cx="1534522" cy="961046"/>
      </dsp:txXfrm>
    </dsp:sp>
    <dsp:sp modelId="{35DA29D4-01C5-0A4D-87CA-B8121A2A7D9B}">
      <dsp:nvSpPr>
        <dsp:cNvPr id="0" name=""/>
        <dsp:cNvSpPr/>
      </dsp:nvSpPr>
      <dsp:spPr>
        <a:xfrm>
          <a:off x="1030071" y="996246"/>
          <a:ext cx="4256410" cy="4256410"/>
        </a:xfrm>
        <a:custGeom>
          <a:avLst/>
          <a:gdLst/>
          <a:ahLst/>
          <a:cxnLst/>
          <a:rect l="0" t="0" r="0" b="0"/>
          <a:pathLst>
            <a:path>
              <a:moveTo>
                <a:pt x="290252" y="1055271"/>
              </a:moveTo>
              <a:arcTo wR="2128205" hR="2128205" stAng="12616495" swAng="1068980"/>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FB3DE-E300-1F44-88C7-01F30A3151CC}">
      <dsp:nvSpPr>
        <dsp:cNvPr id="0" name=""/>
        <dsp:cNvSpPr/>
      </dsp:nvSpPr>
      <dsp:spPr>
        <a:xfrm>
          <a:off x="2082951" y="369946"/>
          <a:ext cx="1685790" cy="150222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a:t>
          </a:r>
          <a:r>
            <a:rPr lang="fr-FR" sz="1200" b="1" i="0" kern="1200" baseline="0" dirty="0"/>
            <a:t>Réduction des activités</a:t>
          </a:r>
        </a:p>
        <a:p>
          <a:pPr marL="0" lvl="0" indent="0" algn="ctr" defTabSz="488950">
            <a:lnSpc>
              <a:spcPct val="90000"/>
            </a:lnSpc>
            <a:spcBef>
              <a:spcPct val="0"/>
            </a:spcBef>
            <a:spcAft>
              <a:spcPct val="35000"/>
            </a:spcAft>
            <a:buNone/>
          </a:pPr>
          <a:r>
            <a:rPr lang="fr-FR" sz="1200" b="1" i="0" kern="1200" baseline="0" dirty="0"/>
            <a:t>-Réduction des stimulations</a:t>
          </a:r>
        </a:p>
        <a:p>
          <a:pPr marL="0" lvl="0" indent="0" algn="ctr" defTabSz="488950">
            <a:lnSpc>
              <a:spcPct val="90000"/>
            </a:lnSpc>
            <a:spcBef>
              <a:spcPct val="0"/>
            </a:spcBef>
            <a:spcAft>
              <a:spcPct val="35000"/>
            </a:spcAft>
            <a:buNone/>
          </a:pPr>
          <a:r>
            <a:rPr lang="fr-FR" sz="1200" b="1" i="0" kern="1200" baseline="0" dirty="0"/>
            <a:t>-Augmenter le sommeil</a:t>
          </a:r>
        </a:p>
      </dsp:txBody>
      <dsp:txXfrm>
        <a:off x="2156284" y="443279"/>
        <a:ext cx="1539124" cy="1355560"/>
      </dsp:txXfrm>
    </dsp:sp>
    <dsp:sp modelId="{5264E88D-CF72-A745-9B68-B003418EF9FD}">
      <dsp:nvSpPr>
        <dsp:cNvPr id="0" name=""/>
        <dsp:cNvSpPr/>
      </dsp:nvSpPr>
      <dsp:spPr>
        <a:xfrm>
          <a:off x="736221" y="1121060"/>
          <a:ext cx="4379251" cy="4379251"/>
        </a:xfrm>
        <a:custGeom>
          <a:avLst/>
          <a:gdLst/>
          <a:ahLst/>
          <a:cxnLst/>
          <a:rect l="0" t="0" r="0" b="0"/>
          <a:pathLst>
            <a:path>
              <a:moveTo>
                <a:pt x="3258459" y="278590"/>
              </a:moveTo>
              <a:arcTo wR="2189625" hR="2189625" stAng="17953086" swAng="1212094"/>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5ACBDAC-4835-504C-B620-8DF184CCEEE5}">
      <dsp:nvSpPr>
        <dsp:cNvPr id="0" name=""/>
        <dsp:cNvSpPr/>
      </dsp:nvSpPr>
      <dsp:spPr>
        <a:xfrm>
          <a:off x="4165409" y="2086172"/>
          <a:ext cx="1685790" cy="109576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a:t>
          </a:r>
          <a:r>
            <a:rPr lang="fr-FR" sz="1100" b="1" i="0" kern="1200" baseline="0" dirty="0"/>
            <a:t>Apaisement des émotions et des pensées</a:t>
          </a:r>
          <a:r>
            <a:rPr lang="fr-FR" sz="1100" kern="1200" dirty="0"/>
            <a:t>, </a:t>
          </a:r>
        </a:p>
      </dsp:txBody>
      <dsp:txXfrm>
        <a:off x="4218900" y="2139663"/>
        <a:ext cx="1578808" cy="988781"/>
      </dsp:txXfrm>
    </dsp:sp>
    <dsp:sp modelId="{B9DDBD6B-D101-1541-B496-ADBD86A80D8E}">
      <dsp:nvSpPr>
        <dsp:cNvPr id="0" name=""/>
        <dsp:cNvSpPr/>
      </dsp:nvSpPr>
      <dsp:spPr>
        <a:xfrm>
          <a:off x="736221" y="1121060"/>
          <a:ext cx="4379251" cy="4379251"/>
        </a:xfrm>
        <a:custGeom>
          <a:avLst/>
          <a:gdLst/>
          <a:ahLst/>
          <a:cxnLst/>
          <a:rect l="0" t="0" r="0" b="0"/>
          <a:pathLst>
            <a:path>
              <a:moveTo>
                <a:pt x="4374007" y="2341082"/>
              </a:moveTo>
              <a:arcTo wR="2189625" hR="2189625" stAng="21837980" swAng="1360155"/>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38A6176-14F8-4A4A-9AD7-840A6E15EA24}">
      <dsp:nvSpPr>
        <dsp:cNvPr id="0" name=""/>
        <dsp:cNvSpPr/>
      </dsp:nvSpPr>
      <dsp:spPr>
        <a:xfrm>
          <a:off x="3369981" y="4534248"/>
          <a:ext cx="1685790" cy="109576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a:t>
          </a:r>
          <a:r>
            <a:rPr lang="fr-FR" sz="1100" b="1" i="0" kern="1200" baseline="0" dirty="0"/>
            <a:t>Meilleure structuration des pensées et des comportements</a:t>
          </a:r>
        </a:p>
      </dsp:txBody>
      <dsp:txXfrm>
        <a:off x="3423472" y="4587739"/>
        <a:ext cx="1578808" cy="988781"/>
      </dsp:txXfrm>
    </dsp:sp>
    <dsp:sp modelId="{DDA3395F-40EB-3E40-90AA-8C392811904C}">
      <dsp:nvSpPr>
        <dsp:cNvPr id="0" name=""/>
        <dsp:cNvSpPr/>
      </dsp:nvSpPr>
      <dsp:spPr>
        <a:xfrm>
          <a:off x="736221" y="1121060"/>
          <a:ext cx="4379251" cy="4379251"/>
        </a:xfrm>
        <a:custGeom>
          <a:avLst/>
          <a:gdLst/>
          <a:ahLst/>
          <a:cxnLst/>
          <a:rect l="0" t="0" r="0" b="0"/>
          <a:pathLst>
            <a:path>
              <a:moveTo>
                <a:pt x="2458529" y="4362677"/>
              </a:moveTo>
              <a:arcTo wR="2189625" hR="2189625" stAng="4976749" swAng="846502"/>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F08AA1F-F975-B341-80ED-DFD29DD65FFB}">
      <dsp:nvSpPr>
        <dsp:cNvPr id="0" name=""/>
        <dsp:cNvSpPr/>
      </dsp:nvSpPr>
      <dsp:spPr>
        <a:xfrm>
          <a:off x="795921" y="4534248"/>
          <a:ext cx="1685790" cy="109576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i="0" kern="1200" baseline="0" dirty="0"/>
            <a:t>Amélioration de la manie</a:t>
          </a:r>
        </a:p>
      </dsp:txBody>
      <dsp:txXfrm>
        <a:off x="849412" y="4587739"/>
        <a:ext cx="1578808" cy="988781"/>
      </dsp:txXfrm>
    </dsp:sp>
    <dsp:sp modelId="{7FAA8DA4-21C1-3947-9175-D731DEA22D58}">
      <dsp:nvSpPr>
        <dsp:cNvPr id="0" name=""/>
        <dsp:cNvSpPr/>
      </dsp:nvSpPr>
      <dsp:spPr>
        <a:xfrm>
          <a:off x="736221" y="1121060"/>
          <a:ext cx="4379251" cy="4379251"/>
        </a:xfrm>
        <a:custGeom>
          <a:avLst/>
          <a:gdLst/>
          <a:ahLst/>
          <a:cxnLst/>
          <a:rect l="0" t="0" r="0" b="0"/>
          <a:pathLst>
            <a:path>
              <a:moveTo>
                <a:pt x="232371" y="3171266"/>
              </a:moveTo>
              <a:arcTo wR="2189625" hR="2189625" stAng="9201865" swAng="1360155"/>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51B774-5FE3-0541-A066-2C817E12A7D4}">
      <dsp:nvSpPr>
        <dsp:cNvPr id="0" name=""/>
        <dsp:cNvSpPr/>
      </dsp:nvSpPr>
      <dsp:spPr>
        <a:xfrm>
          <a:off x="493" y="2086172"/>
          <a:ext cx="1685790" cy="109576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i="0" kern="1200" baseline="0" dirty="0"/>
            <a:t>Réduction des conséquences et des risques, réduction de risque de dépression secondaire</a:t>
          </a:r>
        </a:p>
      </dsp:txBody>
      <dsp:txXfrm>
        <a:off x="53984" y="2139663"/>
        <a:ext cx="1578808" cy="988781"/>
      </dsp:txXfrm>
    </dsp:sp>
    <dsp:sp modelId="{46AE18E7-13ED-8A49-9A2D-07B1166EF767}">
      <dsp:nvSpPr>
        <dsp:cNvPr id="0" name=""/>
        <dsp:cNvSpPr/>
      </dsp:nvSpPr>
      <dsp:spPr>
        <a:xfrm>
          <a:off x="736221" y="1121060"/>
          <a:ext cx="4379251" cy="4379251"/>
        </a:xfrm>
        <a:custGeom>
          <a:avLst/>
          <a:gdLst/>
          <a:ahLst/>
          <a:cxnLst/>
          <a:rect l="0" t="0" r="0" b="0"/>
          <a:pathLst>
            <a:path>
              <a:moveTo>
                <a:pt x="526617" y="765244"/>
              </a:moveTo>
              <a:arcTo wR="2189625" hR="2189625" stAng="13234821" swAng="1212094"/>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16B07-CEB5-1A41-9541-D5014C28946A}">
      <dsp:nvSpPr>
        <dsp:cNvPr id="0" name=""/>
        <dsp:cNvSpPr/>
      </dsp:nvSpPr>
      <dsp:spPr>
        <a:xfrm>
          <a:off x="1288" y="8007"/>
          <a:ext cx="4521910" cy="2871412"/>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FB0BE4DF-CB10-B542-B3F6-424152E5B7EA}">
      <dsp:nvSpPr>
        <dsp:cNvPr id="0" name=""/>
        <dsp:cNvSpPr/>
      </dsp:nvSpPr>
      <dsp:spPr>
        <a:xfrm>
          <a:off x="503722"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r-BE" sz="6500" kern="1200"/>
            <a:t>Pair aidance</a:t>
          </a:r>
          <a:endParaRPr lang="en-US" sz="6500" kern="1200"/>
        </a:p>
      </dsp:txBody>
      <dsp:txXfrm>
        <a:off x="587823" y="569421"/>
        <a:ext cx="4353708" cy="2703210"/>
      </dsp:txXfrm>
    </dsp:sp>
    <dsp:sp modelId="{20020C3F-0692-C64A-A742-731AF27B204B}">
      <dsp:nvSpPr>
        <dsp:cNvPr id="0" name=""/>
        <dsp:cNvSpPr/>
      </dsp:nvSpPr>
      <dsp:spPr>
        <a:xfrm>
          <a:off x="5528067" y="8007"/>
          <a:ext cx="4521910" cy="2871412"/>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CE5175A9-DACF-E546-BCD5-96B48BB4F471}">
      <dsp:nvSpPr>
        <dsp:cNvPr id="0" name=""/>
        <dsp:cNvSpPr/>
      </dsp:nvSpPr>
      <dsp:spPr>
        <a:xfrm>
          <a:off x="6030501"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r-BE" sz="6500" kern="1200"/>
            <a:t>Espoir</a:t>
          </a:r>
          <a:endParaRPr lang="en-US" sz="6500" kern="1200"/>
        </a:p>
      </dsp:txBody>
      <dsp:txXfrm>
        <a:off x="6114602" y="569421"/>
        <a:ext cx="4353708" cy="270321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1-19T18:24:12.854"/>
    </inkml:context>
    <inkml:brush xml:id="br0">
      <inkml:brushProperty name="width" value="0.02222" units="cm"/>
      <inkml:brushProperty name="height" value="0.02222" units="cm"/>
    </inkml:brush>
  </inkml:definitions>
  <inkml:trace contextRef="#ctx0" brushRef="#br0">26035 12207 2432,'-16'-16'960,"1"16"-512,15 16-608,-16-16 192,16 0-96,0 0 0,0 16-928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1-19T18:24:13.843"/>
    </inkml:context>
    <inkml:brush xml:id="br0">
      <inkml:brushProperty name="width" value="0.02222" units="cm"/>
      <inkml:brushProperty name="height" value="0.02222" units="cm"/>
    </inkml:brush>
  </inkml:definitions>
  <inkml:trace contextRef="#ctx0" brushRef="#br0">4022 12732 6016,'-31'-32'2272,"15"32"-1216,0 0-1600,16 0 224,0 0-384,0 0-32,16 0-576,-16 0-224,16 0-32,-1 16 96</inkml:trace>
  <inkml:trace contextRef="#ctx0" brushRef="#br0" timeOffset="981">4475 12136 6656,'-47'-32'2464,"33"48"-1344,-2-16-1536,16 0 384,0 0-736,16 0-224,-2 0-800,2 0-320,15 0 416,-14-16 256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1-19T18:24:34.004"/>
    </inkml:context>
    <inkml:brush xml:id="br0">
      <inkml:brushProperty name="width" value="0.02222" units="cm"/>
      <inkml:brushProperty name="height" value="0.02222" units="cm"/>
    </inkml:brush>
  </inkml:definitions>
  <inkml:trace contextRef="#ctx0" brushRef="#br0">23639 27357 4352,'-32'-16'1664,"-16"32"-896,17 15-1056,15-31 288,-16 17-64,18 14 96,-2-17-64,0 2-64,0 0-160,0-16-64,16 18-1344,0-2-544</inkml:trace>
  <inkml:trace contextRef="#ctx0" brushRef="#br0" timeOffset="3052">23418 27436 2816,'-32'0'1056,"16"0"-576,16 0-160,-15 0 448,15 0-288,0 0-32,-16 0-256,16 0-128,0 16-32,0-16-32,16 0 0,-16 16-96,0-16 64,0 0 32,15 0 0,-15 0-864,0 0-1280,0 0 192</inkml:trace>
  <inkml:trace contextRef="#ctx0" brushRef="#br0" timeOffset="3910">23482 27516 4224,'-16'-16'1664,"0"16"-896,16 0-768,0 0 320,0 0-192,0 0-32,0 16-32,0-16-64,0 0 32,0 0-32,0 16 0,0-16-512,16 16-128,-16-16-1248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26AC6-CF15-AE49-A147-909203B73666}" type="datetimeFigureOut">
              <a:rPr lang="fr-FR" smtClean="0"/>
              <a:t>12/10/2020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25BCD-6F5B-F042-AD83-663D3D9EB0A1}" type="slidenum">
              <a:rPr lang="fr-FR" smtClean="0"/>
              <a:t>‹N°›</a:t>
            </a:fld>
            <a:endParaRPr lang="fr-FR"/>
          </a:p>
        </p:txBody>
      </p:sp>
    </p:spTree>
    <p:extLst>
      <p:ext uri="{BB962C8B-B14F-4D97-AF65-F5344CB8AC3E}">
        <p14:creationId xmlns:p14="http://schemas.microsoft.com/office/powerpoint/2010/main" val="143906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a:extLst>
              <a:ext uri="{FF2B5EF4-FFF2-40B4-BE49-F238E27FC236}">
                <a16:creationId xmlns:a16="http://schemas.microsoft.com/office/drawing/2014/main" id="{6ACC1A5D-95B2-084E-A2EF-16E8CFA77E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ce réservé des notes 2">
            <a:extLst>
              <a:ext uri="{FF2B5EF4-FFF2-40B4-BE49-F238E27FC236}">
                <a16:creationId xmlns:a16="http://schemas.microsoft.com/office/drawing/2014/main" id="{25ED4E27-E9ED-EE49-8400-38FDDD3C84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Tree>
    <p:extLst>
      <p:ext uri="{BB962C8B-B14F-4D97-AF65-F5344CB8AC3E}">
        <p14:creationId xmlns:p14="http://schemas.microsoft.com/office/powerpoint/2010/main" val="381626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a:extLst>
              <a:ext uri="{FF2B5EF4-FFF2-40B4-BE49-F238E27FC236}">
                <a16:creationId xmlns:a16="http://schemas.microsoft.com/office/drawing/2014/main" id="{1E4C785E-8695-C340-AD93-2569170B2A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Espace réservé des notes 2">
            <a:extLst>
              <a:ext uri="{FF2B5EF4-FFF2-40B4-BE49-F238E27FC236}">
                <a16:creationId xmlns:a16="http://schemas.microsoft.com/office/drawing/2014/main" id="{BE824036-224C-0C46-B385-D0929B8608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Tree>
    <p:extLst>
      <p:ext uri="{BB962C8B-B14F-4D97-AF65-F5344CB8AC3E}">
        <p14:creationId xmlns:p14="http://schemas.microsoft.com/office/powerpoint/2010/main" val="164437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a:extLst>
              <a:ext uri="{FF2B5EF4-FFF2-40B4-BE49-F238E27FC236}">
                <a16:creationId xmlns:a16="http://schemas.microsoft.com/office/drawing/2014/main" id="{1E4C785E-8695-C340-AD93-2569170B2A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Espace réservé des notes 2">
            <a:extLst>
              <a:ext uri="{FF2B5EF4-FFF2-40B4-BE49-F238E27FC236}">
                <a16:creationId xmlns:a16="http://schemas.microsoft.com/office/drawing/2014/main" id="{BE824036-224C-0C46-B385-D0929B8608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Tree>
    <p:extLst>
      <p:ext uri="{BB962C8B-B14F-4D97-AF65-F5344CB8AC3E}">
        <p14:creationId xmlns:p14="http://schemas.microsoft.com/office/powerpoint/2010/main" val="66335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8EBF81-385A-E347-AEF9-6AD14FB44BA6}" type="datetimeFigureOut">
              <a:rPr lang="fr-FR" smtClean="0"/>
              <a:t>12/10/2020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7524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8EBF81-385A-E347-AEF9-6AD14FB44BA6}" type="datetimeFigureOut">
              <a:rPr lang="fr-FR" smtClean="0"/>
              <a:t>12/10/2020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8042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8EBF81-385A-E347-AEF9-6AD14FB44BA6}" type="datetimeFigureOut">
              <a:rPr lang="fr-FR" smtClean="0"/>
              <a:t>12/10/2020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236397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Cliquez pour modifier les styles du texte du masque</a:t>
            </a:r>
          </a:p>
        </p:txBody>
      </p:sp>
      <p:sp>
        <p:nvSpPr>
          <p:cNvPr id="2" name="Date Placeholder 1"/>
          <p:cNvSpPr>
            <a:spLocks noGrp="1"/>
          </p:cNvSpPr>
          <p:nvPr>
            <p:ph type="dt" sz="half" idx="10"/>
          </p:nvPr>
        </p:nvSpPr>
        <p:spPr/>
        <p:txBody>
          <a:bodyPr/>
          <a:lstStyle/>
          <a:p>
            <a:fld id="{B68EBF81-385A-E347-AEF9-6AD14FB44BA6}" type="datetimeFigureOut">
              <a:rPr lang="fr-FR" smtClean="0"/>
              <a:t>12/10/2020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61222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8EBF81-385A-E347-AEF9-6AD14FB44BA6}" type="datetimeFigureOut">
              <a:rPr lang="fr-FR" smtClean="0"/>
              <a:t>12/10/2020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254283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8EBF81-385A-E347-AEF9-6AD14FB44BA6}" type="datetimeFigureOut">
              <a:rPr lang="fr-FR" smtClean="0"/>
              <a:t>12/10/2020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958016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us titre">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6449BD14-8438-A141-9D5E-3EDC24A1AE60}"/>
              </a:ext>
            </a:extLst>
          </p:cNvPr>
          <p:cNvCxnSpPr/>
          <p:nvPr userDrawn="1"/>
        </p:nvCxnSpPr>
        <p:spPr>
          <a:xfrm>
            <a:off x="0" y="5541433"/>
            <a:ext cx="12192000" cy="0"/>
          </a:xfrm>
          <a:prstGeom prst="line">
            <a:avLst/>
          </a:prstGeom>
          <a:ln w="22225">
            <a:solidFill>
              <a:srgbClr val="7C458B"/>
            </a:solidFill>
          </a:ln>
        </p:spPr>
        <p:style>
          <a:lnRef idx="1">
            <a:schemeClr val="accent1"/>
          </a:lnRef>
          <a:fillRef idx="0">
            <a:schemeClr val="accent1"/>
          </a:fillRef>
          <a:effectRef idx="0">
            <a:schemeClr val="accent1"/>
          </a:effectRef>
          <a:fontRef idx="minor">
            <a:schemeClr val="tx1"/>
          </a:fontRef>
        </p:style>
      </p:cxnSp>
      <p:pic>
        <p:nvPicPr>
          <p:cNvPr id="3" name="Image 4">
            <a:extLst>
              <a:ext uri="{FF2B5EF4-FFF2-40B4-BE49-F238E27FC236}">
                <a16:creationId xmlns:a16="http://schemas.microsoft.com/office/drawing/2014/main" id="{45F89539-74F1-F44C-AADB-8435DA821D53}"/>
              </a:ext>
            </a:extLst>
          </p:cNvPr>
          <p:cNvPicPr>
            <a:picLocks noChangeAspect="1"/>
          </p:cNvPicPr>
          <p:nvPr userDrawn="1"/>
        </p:nvPicPr>
        <p:blipFill>
          <a:blip r:embed="rId2">
            <a:extLst>
              <a:ext uri="{28A0092B-C50C-407E-A947-70E740481C1C}">
                <a14:useLocalDpi xmlns:a14="http://schemas.microsoft.com/office/drawing/2010/main" val="0"/>
              </a:ext>
            </a:extLst>
          </a:blip>
          <a:srcRect t="-2" b="34167"/>
          <a:stretch>
            <a:fillRect/>
          </a:stretch>
        </p:blipFill>
        <p:spPr bwMode="auto">
          <a:xfrm>
            <a:off x="3219452" y="6040967"/>
            <a:ext cx="2214033"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paris-neuroscience.fr/sites/paris-neuroscience.fr/files/images/logo_labex_biopsy.png">
            <a:extLst>
              <a:ext uri="{FF2B5EF4-FFF2-40B4-BE49-F238E27FC236}">
                <a16:creationId xmlns:a16="http://schemas.microsoft.com/office/drawing/2014/main" id="{854937A0-CF1C-884F-AD7A-5D4ABF1E42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13484" y="6024034"/>
            <a:ext cx="787400"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F4482A56-9895-D54E-99CF-865B48F10665}"/>
              </a:ext>
            </a:extLst>
          </p:cNvPr>
          <p:cNvSpPr txBox="1">
            <a:spLocks noChangeArrowheads="1"/>
          </p:cNvSpPr>
          <p:nvPr userDrawn="1"/>
        </p:nvSpPr>
        <p:spPr bwMode="auto">
          <a:xfrm>
            <a:off x="3289300" y="5725585"/>
            <a:ext cx="1862667" cy="31810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fr-FR" altLang="fr-FR" sz="1467" dirty="0">
                <a:latin typeface="Calibri" pitchFamily="34" charset="0"/>
                <a:ea typeface="+mn-ea"/>
                <a:cs typeface="Calibri" pitchFamily="34" charset="0"/>
              </a:rPr>
              <a:t>Partenaire principal</a:t>
            </a:r>
          </a:p>
        </p:txBody>
      </p:sp>
      <p:pic>
        <p:nvPicPr>
          <p:cNvPr id="6" name="Image 10">
            <a:extLst>
              <a:ext uri="{FF2B5EF4-FFF2-40B4-BE49-F238E27FC236}">
                <a16:creationId xmlns:a16="http://schemas.microsoft.com/office/drawing/2014/main" id="{4AE6BEC9-7F5B-6240-8E82-8F4EA7A5D1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69100" y="6040967"/>
            <a:ext cx="713317"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a:extLst>
              <a:ext uri="{FF2B5EF4-FFF2-40B4-BE49-F238E27FC236}">
                <a16:creationId xmlns:a16="http://schemas.microsoft.com/office/drawing/2014/main" id="{4F27CDA7-A67B-5A4D-98EE-001619F0C5F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64651" y="6021918"/>
            <a:ext cx="1159933" cy="8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a:extLst>
              <a:ext uri="{FF2B5EF4-FFF2-40B4-BE49-F238E27FC236}">
                <a16:creationId xmlns:a16="http://schemas.microsoft.com/office/drawing/2014/main" id="{0EF2CBEF-FB18-2C4C-BB45-328E005EE516}"/>
              </a:ext>
            </a:extLst>
          </p:cNvPr>
          <p:cNvPicPr>
            <a:picLocks noChangeAspect="1"/>
          </p:cNvPicPr>
          <p:nvPr userDrawn="1"/>
        </p:nvPicPr>
        <p:blipFill>
          <a:blip r:embed="rId6">
            <a:extLst>
              <a:ext uri="{28A0092B-C50C-407E-A947-70E740481C1C}">
                <a14:useLocalDpi xmlns:a14="http://schemas.microsoft.com/office/drawing/2010/main" val="0"/>
              </a:ext>
            </a:extLst>
          </a:blip>
          <a:srcRect l="17657" r="21822"/>
          <a:stretch>
            <a:fillRect/>
          </a:stretch>
        </p:blipFill>
        <p:spPr bwMode="auto">
          <a:xfrm>
            <a:off x="11279718" y="6038851"/>
            <a:ext cx="65404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a:extLst>
              <a:ext uri="{FF2B5EF4-FFF2-40B4-BE49-F238E27FC236}">
                <a16:creationId xmlns:a16="http://schemas.microsoft.com/office/drawing/2014/main" id="{C1F2790F-AC5A-9740-BD4F-483EA93DC52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727951" y="6038852"/>
            <a:ext cx="1481667"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839424DB-ED23-C949-A4A9-2FA60112B5C3}"/>
              </a:ext>
            </a:extLst>
          </p:cNvPr>
          <p:cNvSpPr txBox="1">
            <a:spLocks noChangeArrowheads="1"/>
          </p:cNvSpPr>
          <p:nvPr userDrawn="1"/>
        </p:nvSpPr>
        <p:spPr bwMode="auto">
          <a:xfrm>
            <a:off x="8229600" y="5689601"/>
            <a:ext cx="1684867" cy="318100"/>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fr-FR" altLang="fr-FR" sz="1467">
                <a:latin typeface="Calibri" panose="020F0502020204030204" pitchFamily="34" charset="0"/>
              </a:rPr>
              <a:t>Avec le soutien de</a:t>
            </a:r>
          </a:p>
        </p:txBody>
      </p:sp>
      <p:sp>
        <p:nvSpPr>
          <p:cNvPr id="11" name="ZoneTexte 10">
            <a:extLst>
              <a:ext uri="{FF2B5EF4-FFF2-40B4-BE49-F238E27FC236}">
                <a16:creationId xmlns:a16="http://schemas.microsoft.com/office/drawing/2014/main" id="{E420E449-5D4C-3C49-8862-ADC4EDE71385}"/>
              </a:ext>
            </a:extLst>
          </p:cNvPr>
          <p:cNvSpPr txBox="1">
            <a:spLocks noChangeArrowheads="1"/>
          </p:cNvSpPr>
          <p:nvPr userDrawn="1"/>
        </p:nvSpPr>
        <p:spPr bwMode="auto">
          <a:xfrm>
            <a:off x="1035051" y="5674785"/>
            <a:ext cx="1344083" cy="31810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fr-FR" altLang="fr-FR" sz="1467" dirty="0">
                <a:latin typeface="Calibri" pitchFamily="34" charset="0"/>
                <a:ea typeface="+mn-ea"/>
                <a:cs typeface="Calibri" pitchFamily="34" charset="0"/>
              </a:rPr>
              <a:t>Organisateur</a:t>
            </a:r>
          </a:p>
        </p:txBody>
      </p:sp>
      <p:pic>
        <p:nvPicPr>
          <p:cNvPr id="12" name="Image 5">
            <a:extLst>
              <a:ext uri="{FF2B5EF4-FFF2-40B4-BE49-F238E27FC236}">
                <a16:creationId xmlns:a16="http://schemas.microsoft.com/office/drawing/2014/main" id="{795B75B2-C85A-BF49-B16B-E325A297F975}"/>
              </a:ext>
            </a:extLst>
          </p:cNvPr>
          <p:cNvPicPr>
            <a:picLocks noChangeAspect="1"/>
          </p:cNvPicPr>
          <p:nvPr userDrawn="1"/>
        </p:nvPicPr>
        <p:blipFill>
          <a:blip r:embed="rId8">
            <a:extLst>
              <a:ext uri="{28A0092B-C50C-407E-A947-70E740481C1C}">
                <a14:useLocalDpi xmlns:a14="http://schemas.microsoft.com/office/drawing/2010/main" val="0"/>
              </a:ext>
            </a:extLst>
          </a:blip>
          <a:srcRect b="13382"/>
          <a:stretch>
            <a:fillRect/>
          </a:stretch>
        </p:blipFill>
        <p:spPr bwMode="auto">
          <a:xfrm>
            <a:off x="391584" y="6040967"/>
            <a:ext cx="2633133"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986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609600"/>
            <a:ext cx="10363200" cy="1143000"/>
          </a:xfrm>
        </p:spPr>
        <p:txBody>
          <a:bodyPr/>
          <a:lstStyle/>
          <a:p>
            <a:r>
              <a:rPr lang="nl-BE"/>
              <a:t>Cliquez et modifiez le titre</a:t>
            </a:r>
            <a:endParaRPr lang="fr-FR"/>
          </a:p>
        </p:txBody>
      </p:sp>
      <p:sp>
        <p:nvSpPr>
          <p:cNvPr id="3" name="Espace réservé du tableau 2"/>
          <p:cNvSpPr>
            <a:spLocks noGrp="1"/>
          </p:cNvSpPr>
          <p:nvPr>
            <p:ph type="tbl" idx="1"/>
          </p:nvPr>
        </p:nvSpPr>
        <p:spPr>
          <a:xfrm>
            <a:off x="914400" y="1981200"/>
            <a:ext cx="10363200" cy="4114800"/>
          </a:xfrm>
        </p:spPr>
        <p:txBody>
          <a:bodyPr/>
          <a:lstStyle/>
          <a:p>
            <a:pPr lvl="0"/>
            <a:endParaRPr lang="fr-FR" noProof="0"/>
          </a:p>
        </p:txBody>
      </p:sp>
      <p:sp>
        <p:nvSpPr>
          <p:cNvPr id="4" name="Rectangle 4">
            <a:extLst>
              <a:ext uri="{FF2B5EF4-FFF2-40B4-BE49-F238E27FC236}">
                <a16:creationId xmlns:a16="http://schemas.microsoft.com/office/drawing/2014/main" id="{046F6067-4505-FA4B-BC7B-A71DD0E7AB8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738FDA7-AC9A-9C46-B0AF-882AD2BF02A9}"/>
              </a:ext>
            </a:extLst>
          </p:cNvPr>
          <p:cNvSpPr>
            <a:spLocks noGrp="1" noChangeArrowheads="1"/>
          </p:cNvSpPr>
          <p:nvPr>
            <p:ph type="ftr" sz="quarter" idx="11"/>
          </p:nvPr>
        </p:nvSpPr>
        <p:spPr>
          <a:ln/>
        </p:spPr>
        <p:txBody>
          <a:bodyPr/>
          <a:lstStyle>
            <a:lvl1pPr>
              <a:defRPr/>
            </a:lvl1pPr>
          </a:lstStyle>
          <a:p>
            <a:pPr>
              <a:defRPr/>
            </a:pPr>
            <a:r>
              <a:rPr lang="fr-FR"/>
              <a:t>L. Jeunieaux</a:t>
            </a:r>
          </a:p>
        </p:txBody>
      </p:sp>
      <p:sp>
        <p:nvSpPr>
          <p:cNvPr id="6" name="Rectangle 6">
            <a:extLst>
              <a:ext uri="{FF2B5EF4-FFF2-40B4-BE49-F238E27FC236}">
                <a16:creationId xmlns:a16="http://schemas.microsoft.com/office/drawing/2014/main" id="{64284036-2C49-2F48-B434-3469D64F590F}"/>
              </a:ext>
            </a:extLst>
          </p:cNvPr>
          <p:cNvSpPr>
            <a:spLocks noGrp="1" noChangeArrowheads="1"/>
          </p:cNvSpPr>
          <p:nvPr>
            <p:ph type="sldNum" sz="quarter" idx="12"/>
          </p:nvPr>
        </p:nvSpPr>
        <p:spPr>
          <a:ln/>
        </p:spPr>
        <p:txBody>
          <a:bodyPr/>
          <a:lstStyle>
            <a:lvl1pPr>
              <a:defRPr/>
            </a:lvl1pPr>
          </a:lstStyle>
          <a:p>
            <a:fld id="{40B5D01C-E821-324F-9B71-820F46FE654B}" type="slidenum">
              <a:rPr lang="fr-FR" altLang="fr-FR"/>
              <a:pPr/>
              <a:t>‹N°›</a:t>
            </a:fld>
            <a:endParaRPr lang="fr-FR" altLang="fr-FR"/>
          </a:p>
        </p:txBody>
      </p:sp>
    </p:spTree>
    <p:extLst>
      <p:ext uri="{BB962C8B-B14F-4D97-AF65-F5344CB8AC3E}">
        <p14:creationId xmlns:p14="http://schemas.microsoft.com/office/powerpoint/2010/main" val="390926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8EBF81-385A-E347-AEF9-6AD14FB44BA6}" type="datetimeFigureOut">
              <a:rPr lang="fr-FR" smtClean="0"/>
              <a:t>12/10/2020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362985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8EBF81-385A-E347-AEF9-6AD14FB44BA6}" type="datetimeFigureOut">
              <a:rPr lang="fr-FR" smtClean="0"/>
              <a:t>12/10/2020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203375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8EBF81-385A-E347-AEF9-6AD14FB44BA6}" type="datetimeFigureOut">
              <a:rPr lang="fr-FR" smtClean="0"/>
              <a:t>12/10/2020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62679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8EBF81-385A-E347-AEF9-6AD14FB44BA6}" type="datetimeFigureOut">
              <a:rPr lang="fr-FR" smtClean="0"/>
              <a:t>12/10/2020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8965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8EBF81-385A-E347-AEF9-6AD14FB44BA6}" type="datetimeFigureOut">
              <a:rPr lang="fr-FR" smtClean="0"/>
              <a:t>12/10/2020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408445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EBF81-385A-E347-AEF9-6AD14FB44BA6}" type="datetimeFigureOut">
              <a:rPr lang="fr-FR" smtClean="0"/>
              <a:t>12/10/2020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796721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8EBF81-385A-E347-AEF9-6AD14FB44BA6}" type="datetimeFigureOut">
              <a:rPr lang="fr-FR" smtClean="0"/>
              <a:t>12/10/2020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175538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B68EBF81-385A-E347-AEF9-6AD14FB44BA6}" type="datetimeFigureOut">
              <a:rPr lang="fr-FR" smtClean="0"/>
              <a:t>12/10/2020</a:t>
            </a:fld>
            <a:endParaRPr lang="fr-FR"/>
          </a:p>
        </p:txBody>
      </p:sp>
      <p:sp>
        <p:nvSpPr>
          <p:cNvPr id="6" name="Footer Placeholder 5"/>
          <p:cNvSpPr>
            <a:spLocks noGrp="1"/>
          </p:cNvSpPr>
          <p:nvPr>
            <p:ph type="ftr" sz="quarter" idx="11"/>
          </p:nvPr>
        </p:nvSpPr>
        <p:spPr>
          <a:xfrm>
            <a:off x="590396" y="6041362"/>
            <a:ext cx="3295413" cy="365125"/>
          </a:xfrm>
        </p:spPr>
        <p:txBody>
          <a:bodyPr/>
          <a:lstStyle/>
          <a:p>
            <a:endParaRPr lang="fr-FR"/>
          </a:p>
        </p:txBody>
      </p:sp>
      <p:sp>
        <p:nvSpPr>
          <p:cNvPr id="7" name="Slide Number Placeholder 6"/>
          <p:cNvSpPr>
            <a:spLocks noGrp="1"/>
          </p:cNvSpPr>
          <p:nvPr>
            <p:ph type="sldNum" sz="quarter" idx="12"/>
          </p:nvPr>
        </p:nvSpPr>
        <p:spPr>
          <a:xfrm>
            <a:off x="4862689" y="5915888"/>
            <a:ext cx="1062155" cy="490599"/>
          </a:xfrm>
        </p:spPr>
        <p:txBody>
          <a:bodyPr/>
          <a:lstStyle/>
          <a:p>
            <a:fld id="{CB4422B9-35F7-E342-8FA5-EF2373EDF784}" type="slidenum">
              <a:rPr lang="fr-FR" smtClean="0"/>
              <a:t>‹N°›</a:t>
            </a:fld>
            <a:endParaRPr lang="fr-FR"/>
          </a:p>
        </p:txBody>
      </p:sp>
    </p:spTree>
    <p:extLst>
      <p:ext uri="{BB962C8B-B14F-4D97-AF65-F5344CB8AC3E}">
        <p14:creationId xmlns:p14="http://schemas.microsoft.com/office/powerpoint/2010/main" val="358269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fr-F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B68EBF81-385A-E347-AEF9-6AD14FB44BA6}" type="datetimeFigureOut">
              <a:rPr lang="fr-FR" smtClean="0"/>
              <a:t>12/10/2020</a:t>
            </a:fld>
            <a:endParaRPr lang="fr-F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CB4422B9-35F7-E342-8FA5-EF2373EDF784}" type="slidenum">
              <a:rPr lang="fr-FR" smtClean="0"/>
              <a:t>‹N°›</a:t>
            </a:fld>
            <a:endParaRPr lang="fr-FR"/>
          </a:p>
        </p:txBody>
      </p:sp>
    </p:spTree>
    <p:extLst>
      <p:ext uri="{BB962C8B-B14F-4D97-AF65-F5344CB8AC3E}">
        <p14:creationId xmlns:p14="http://schemas.microsoft.com/office/powerpoint/2010/main" val="1241591947"/>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22631617"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70.png"/><Relationship Id="rId4" Type="http://schemas.openxmlformats.org/officeDocument/2006/relationships/customXml" Target="../ink/ink1.xml"/><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NULL"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funambuleinfo.b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5EABBF4-CB18-B842-BCED-D42ADBC32F13}"/>
              </a:ext>
            </a:extLst>
          </p:cNvPr>
          <p:cNvPicPr>
            <a:picLocks noChangeAspect="1"/>
          </p:cNvPicPr>
          <p:nvPr/>
        </p:nvPicPr>
        <p:blipFill>
          <a:blip r:embed="rId2"/>
          <a:stretch>
            <a:fillRect/>
          </a:stretch>
        </p:blipFill>
        <p:spPr>
          <a:xfrm>
            <a:off x="1667198" y="1047665"/>
            <a:ext cx="5042994" cy="5030386"/>
          </a:xfrm>
          <a:prstGeom prst="rect">
            <a:avLst/>
          </a:prstGeom>
        </p:spPr>
      </p:pic>
      <p:sp>
        <p:nvSpPr>
          <p:cNvPr id="2" name="Titre 1">
            <a:extLst>
              <a:ext uri="{FF2B5EF4-FFF2-40B4-BE49-F238E27FC236}">
                <a16:creationId xmlns:a16="http://schemas.microsoft.com/office/drawing/2014/main" id="{40BB23F7-DCD5-3E44-B230-349FE59798A6}"/>
              </a:ext>
            </a:extLst>
          </p:cNvPr>
          <p:cNvSpPr>
            <a:spLocks noGrp="1"/>
          </p:cNvSpPr>
          <p:nvPr>
            <p:ph type="ctrTitle"/>
          </p:nvPr>
        </p:nvSpPr>
        <p:spPr>
          <a:xfrm>
            <a:off x="7896225" y="1400175"/>
            <a:ext cx="3081576" cy="2751137"/>
          </a:xfrm>
        </p:spPr>
        <p:txBody>
          <a:bodyPr>
            <a:normAutofit fontScale="90000"/>
          </a:bodyPr>
          <a:lstStyle/>
          <a:p>
            <a:pPr>
              <a:lnSpc>
                <a:spcPct val="90000"/>
              </a:lnSpc>
            </a:pPr>
            <a:r>
              <a:rPr lang="fr-FR" sz="4000" dirty="0">
                <a:solidFill>
                  <a:srgbClr val="FFFFFF"/>
                </a:solidFill>
                <a:latin typeface="Poppins ExtraBold" pitchFamily="2" charset="77"/>
                <a:cs typeface="Poppins ExtraBold" pitchFamily="2" charset="77"/>
              </a:rPr>
              <a:t>MATINÉE DE RENCONTRE AUTOUR DES TROUBLES BIPOLAIRES</a:t>
            </a:r>
          </a:p>
        </p:txBody>
      </p:sp>
      <p:sp>
        <p:nvSpPr>
          <p:cNvPr id="9" name="ZoneTexte 8">
            <a:extLst>
              <a:ext uri="{FF2B5EF4-FFF2-40B4-BE49-F238E27FC236}">
                <a16:creationId xmlns:a16="http://schemas.microsoft.com/office/drawing/2014/main" id="{021B330A-E35A-064C-A3D6-0AE5958A48A0}"/>
              </a:ext>
            </a:extLst>
          </p:cNvPr>
          <p:cNvSpPr txBox="1"/>
          <p:nvPr/>
        </p:nvSpPr>
        <p:spPr>
          <a:xfrm>
            <a:off x="6710192" y="5573966"/>
            <a:ext cx="2518475" cy="523220"/>
          </a:xfrm>
          <a:prstGeom prst="rect">
            <a:avLst/>
          </a:prstGeom>
          <a:noFill/>
        </p:spPr>
        <p:txBody>
          <a:bodyPr wrap="square" rtlCol="0">
            <a:spAutoFit/>
          </a:bodyPr>
          <a:lstStyle/>
          <a:p>
            <a:r>
              <a:rPr lang="fr-FR" sz="2800" dirty="0">
                <a:latin typeface="Poppins" pitchFamily="2" charset="77"/>
                <a:cs typeface="Poppins" pitchFamily="2" charset="77"/>
              </a:rPr>
              <a:t>Bienvenue</a:t>
            </a:r>
          </a:p>
        </p:txBody>
      </p:sp>
    </p:spTree>
    <p:extLst>
      <p:ext uri="{BB962C8B-B14F-4D97-AF65-F5344CB8AC3E}">
        <p14:creationId xmlns:p14="http://schemas.microsoft.com/office/powerpoint/2010/main" val="42662539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7282" name="Titre 1">
            <a:extLst>
              <a:ext uri="{FF2B5EF4-FFF2-40B4-BE49-F238E27FC236}">
                <a16:creationId xmlns:a16="http://schemas.microsoft.com/office/drawing/2014/main" id="{90E0FDF8-3195-1B46-831D-4ECE4003533B}"/>
              </a:ext>
            </a:extLst>
          </p:cNvPr>
          <p:cNvSpPr>
            <a:spLocks noGrp="1"/>
          </p:cNvSpPr>
          <p:nvPr>
            <p:ph type="title"/>
          </p:nvPr>
        </p:nvSpPr>
        <p:spPr>
          <a:xfrm>
            <a:off x="451515" y="1734857"/>
            <a:ext cx="3765483" cy="3388287"/>
          </a:xfrm>
        </p:spPr>
        <p:txBody>
          <a:bodyPr anchor="ctr">
            <a:normAutofit/>
          </a:bodyPr>
          <a:lstStyle/>
          <a:p>
            <a:r>
              <a:rPr lang="fr-FR" altLang="fr-FR" dirty="0">
                <a:latin typeface="Poppins SemiBold" pitchFamily="2" charset="77"/>
                <a:cs typeface="Poppins SemiBold" pitchFamily="2" charset="77"/>
              </a:rPr>
              <a:t>Exploration du cerveau</a:t>
            </a:r>
            <a:endParaRPr lang="fr-BE" altLang="fr-FR" dirty="0">
              <a:latin typeface="Poppins SemiBold" pitchFamily="2" charset="77"/>
              <a:cs typeface="Poppins SemiBold" pitchFamily="2" charset="77"/>
            </a:endParaRPr>
          </a:p>
        </p:txBody>
      </p:sp>
      <p:sp>
        <p:nvSpPr>
          <p:cNvPr id="97283" name="Espace réservé du contenu 2">
            <a:extLst>
              <a:ext uri="{FF2B5EF4-FFF2-40B4-BE49-F238E27FC236}">
                <a16:creationId xmlns:a16="http://schemas.microsoft.com/office/drawing/2014/main" id="{A3FB3D7E-A7C7-3E4A-AD32-DB75277ACBDB}"/>
              </a:ext>
            </a:extLst>
          </p:cNvPr>
          <p:cNvSpPr>
            <a:spLocks noGrp="1"/>
          </p:cNvSpPr>
          <p:nvPr>
            <p:ph idx="1"/>
          </p:nvPr>
        </p:nvSpPr>
        <p:spPr>
          <a:xfrm>
            <a:off x="6008067" y="978993"/>
            <a:ext cx="5732417" cy="4900014"/>
          </a:xfrm>
          <a:effectLst/>
        </p:spPr>
        <p:txBody>
          <a:bodyPr>
            <a:normAutofit/>
          </a:bodyPr>
          <a:lstStyle/>
          <a:p>
            <a:pPr>
              <a:spcBef>
                <a:spcPts val="16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Nous disposons des outils qui permettent une exploration fonctionnelle du cerveau (</a:t>
            </a:r>
            <a:r>
              <a:rPr lang="fr-FR" altLang="fr-FR" sz="2000" dirty="0" err="1">
                <a:latin typeface="Poppins" pitchFamily="2" charset="77"/>
                <a:cs typeface="Poppins" pitchFamily="2" charset="77"/>
                <a:sym typeface="Wingdings" pitchFamily="2" charset="2"/>
              </a:rPr>
              <a:t>IRMf</a:t>
            </a:r>
            <a:r>
              <a:rPr lang="fr-FR" altLang="fr-FR" sz="2000" dirty="0">
                <a:latin typeface="Poppins" pitchFamily="2" charset="77"/>
                <a:cs typeface="Poppins" pitchFamily="2" charset="77"/>
                <a:sym typeface="Wingdings" pitchFamily="2" charset="2"/>
              </a:rPr>
              <a:t>, </a:t>
            </a:r>
            <a:r>
              <a:rPr lang="fr-FR" altLang="fr-FR" sz="2000" dirty="0" err="1">
                <a:latin typeface="Poppins" pitchFamily="2" charset="77"/>
                <a:cs typeface="Poppins" pitchFamily="2" charset="77"/>
                <a:sym typeface="Wingdings" pitchFamily="2" charset="2"/>
              </a:rPr>
              <a:t>PetScan</a:t>
            </a:r>
            <a:r>
              <a:rPr lang="fr-FR" altLang="fr-FR" sz="2000" dirty="0">
                <a:latin typeface="Poppins" pitchFamily="2" charset="77"/>
                <a:cs typeface="Poppins" pitchFamily="2" charset="77"/>
                <a:sym typeface="Wingdings" pitchFamily="2" charset="2"/>
              </a:rPr>
              <a:t>, MEG,…)</a:t>
            </a:r>
          </a:p>
          <a:p>
            <a:pPr>
              <a:spcBef>
                <a:spcPts val="16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Neurologie comportementale</a:t>
            </a:r>
          </a:p>
          <a:p>
            <a:pPr>
              <a:spcBef>
                <a:spcPts val="16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Lésions du cerveau, par exemple du cortex préfrontal suite à un accident, changement comportementaux durables </a:t>
            </a:r>
          </a:p>
          <a:p>
            <a:pPr>
              <a:spcBef>
                <a:spcPts val="16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Aspects </a:t>
            </a:r>
            <a:r>
              <a:rPr lang="fr-FR" altLang="fr-FR" sz="2000" dirty="0" err="1">
                <a:latin typeface="Poppins" pitchFamily="2" charset="77"/>
                <a:cs typeface="Poppins" pitchFamily="2" charset="77"/>
                <a:sym typeface="Wingdings" pitchFamily="2" charset="2"/>
              </a:rPr>
              <a:t>Neurodéveloppementaux</a:t>
            </a:r>
            <a:r>
              <a:rPr lang="fr-FR" altLang="fr-FR" sz="2000" dirty="0">
                <a:latin typeface="Poppins" pitchFamily="2" charset="77"/>
                <a:cs typeface="Poppins" pitchFamily="2" charset="77"/>
                <a:sym typeface="Wingdings" pitchFamily="2" charset="2"/>
              </a:rPr>
              <a:t> </a:t>
            </a:r>
          </a:p>
          <a:p>
            <a:pPr>
              <a:spcBef>
                <a:spcPts val="1600"/>
              </a:spcBef>
              <a:buFont typeface="Wingdings" pitchFamily="2" charset="2"/>
              <a:buChar char="§"/>
            </a:pPr>
            <a:endParaRPr lang="fr-BE" altLang="fr-FR" sz="2000" dirty="0">
              <a:latin typeface="Poppins" pitchFamily="2" charset="77"/>
              <a:cs typeface="Poppins" pitchFamily="2" charset="77"/>
            </a:endParaRPr>
          </a:p>
        </p:txBody>
      </p:sp>
    </p:spTree>
    <p:extLst>
      <p:ext uri="{BB962C8B-B14F-4D97-AF65-F5344CB8AC3E}">
        <p14:creationId xmlns:p14="http://schemas.microsoft.com/office/powerpoint/2010/main" val="397361896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7" name="Titre 1">
            <a:extLst>
              <a:ext uri="{FF2B5EF4-FFF2-40B4-BE49-F238E27FC236}">
                <a16:creationId xmlns:a16="http://schemas.microsoft.com/office/drawing/2014/main" id="{BBCDB7F5-E2F1-3D4C-B5A4-430F51BD0D4D}"/>
              </a:ext>
            </a:extLst>
          </p:cNvPr>
          <p:cNvSpPr>
            <a:spLocks noGrp="1"/>
          </p:cNvSpPr>
          <p:nvPr>
            <p:ph type="title"/>
          </p:nvPr>
        </p:nvSpPr>
        <p:spPr>
          <a:xfrm>
            <a:off x="810000" y="447188"/>
            <a:ext cx="10571998" cy="970450"/>
          </a:xfrm>
          <a:effectLst/>
        </p:spPr>
        <p:txBody>
          <a:bodyPr anchor="ctr">
            <a:normAutofit/>
          </a:bodyPr>
          <a:lstStyle/>
          <a:p>
            <a:pPr algn="ctr"/>
            <a:r>
              <a:rPr lang="fr-FR" altLang="fr-FR" sz="2800" dirty="0">
                <a:solidFill>
                  <a:schemeClr val="tx1"/>
                </a:solidFill>
                <a:latin typeface="Poppins SemiBold" pitchFamily="2" charset="77"/>
                <a:cs typeface="Poppins SemiBold" pitchFamily="2" charset="77"/>
              </a:rPr>
              <a:t>« Le cerveau bipolaire »</a:t>
            </a:r>
            <a:endParaRPr lang="fr-BE" altLang="fr-FR" sz="2800" dirty="0">
              <a:solidFill>
                <a:schemeClr val="tx1"/>
              </a:solidFill>
              <a:latin typeface="Poppins SemiBold" pitchFamily="2" charset="77"/>
              <a:cs typeface="Poppins SemiBold" pitchFamily="2" charset="77"/>
            </a:endParaRPr>
          </a:p>
        </p:txBody>
      </p:sp>
      <p:sp>
        <p:nvSpPr>
          <p:cNvPr id="74" name="Freeform: Shape 73">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1576408"/>
            <a:ext cx="10917814"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306" name="Espace réservé du contenu 2">
            <a:extLst>
              <a:ext uri="{FF2B5EF4-FFF2-40B4-BE49-F238E27FC236}">
                <a16:creationId xmlns:a16="http://schemas.microsoft.com/office/drawing/2014/main" id="{F256A094-507D-814A-AF6B-1515025D0572}"/>
              </a:ext>
            </a:extLst>
          </p:cNvPr>
          <p:cNvSpPr>
            <a:spLocks noGrp="1"/>
          </p:cNvSpPr>
          <p:nvPr>
            <p:ph idx="1"/>
          </p:nvPr>
        </p:nvSpPr>
        <p:spPr>
          <a:xfrm>
            <a:off x="1112522" y="2416840"/>
            <a:ext cx="9966953" cy="4441160"/>
          </a:xfrm>
          <a:effectLst/>
        </p:spPr>
        <p:txBody>
          <a:bodyPr>
            <a:normAutofit/>
          </a:bodyPr>
          <a:lstStyle/>
          <a:p>
            <a:pPr marL="0" indent="0">
              <a:spcBef>
                <a:spcPts val="1333"/>
              </a:spcBef>
              <a:buClr>
                <a:srgbClr val="7C458B"/>
              </a:buClr>
              <a:buNone/>
            </a:pPr>
            <a:r>
              <a:rPr lang="fr-FR" altLang="fr-FR" sz="2000" b="1" dirty="0">
                <a:latin typeface="Poppins SemiBold" pitchFamily="2" charset="77"/>
                <a:cs typeface="Poppins SemiBold" pitchFamily="2" charset="77"/>
                <a:sym typeface="Wingdings" pitchFamily="2" charset="2"/>
              </a:rPr>
              <a:t>« </a:t>
            </a:r>
            <a:r>
              <a:rPr lang="fr-FR" altLang="fr-FR" sz="2000" b="1" dirty="0">
                <a:solidFill>
                  <a:schemeClr val="accent4"/>
                </a:solidFill>
                <a:latin typeface="Poppins SemiBold" pitchFamily="2" charset="77"/>
                <a:cs typeface="Poppins SemiBold" pitchFamily="2" charset="77"/>
                <a:sym typeface="Wingdings" pitchFamily="2" charset="2"/>
              </a:rPr>
              <a:t>Brain model for </a:t>
            </a:r>
            <a:r>
              <a:rPr lang="fr-FR" altLang="fr-FR" sz="2000" b="1" dirty="0" err="1">
                <a:solidFill>
                  <a:schemeClr val="accent4"/>
                </a:solidFill>
                <a:latin typeface="Poppins SemiBold" pitchFamily="2" charset="77"/>
                <a:cs typeface="Poppins SemiBold" pitchFamily="2" charset="77"/>
                <a:sym typeface="Wingdings" pitchFamily="2" charset="2"/>
              </a:rPr>
              <a:t>Bipolar</a:t>
            </a:r>
            <a:r>
              <a:rPr lang="fr-FR" altLang="fr-FR" sz="2000" b="1" dirty="0">
                <a:solidFill>
                  <a:schemeClr val="accent4"/>
                </a:solidFill>
                <a:latin typeface="Poppins SemiBold" pitchFamily="2" charset="77"/>
                <a:cs typeface="Poppins SemiBold" pitchFamily="2" charset="77"/>
                <a:sym typeface="Wingdings" pitchFamily="2" charset="2"/>
              </a:rPr>
              <a:t> </a:t>
            </a:r>
            <a:r>
              <a:rPr lang="fr-FR" altLang="fr-FR" sz="2000" b="1" dirty="0" err="1">
                <a:solidFill>
                  <a:schemeClr val="accent4"/>
                </a:solidFill>
                <a:latin typeface="Poppins SemiBold" pitchFamily="2" charset="77"/>
                <a:cs typeface="Poppins SemiBold" pitchFamily="2" charset="77"/>
                <a:sym typeface="Wingdings" pitchFamily="2" charset="2"/>
              </a:rPr>
              <a:t>Disorders</a:t>
            </a:r>
            <a:r>
              <a:rPr lang="fr-FR" altLang="fr-FR" sz="2000" b="1" dirty="0">
                <a:solidFill>
                  <a:schemeClr val="accent4"/>
                </a:solidFill>
                <a:latin typeface="Poppins SemiBold" pitchFamily="2" charset="77"/>
                <a:cs typeface="Poppins SemiBold" pitchFamily="2" charset="77"/>
                <a:sym typeface="Wingdings" pitchFamily="2" charset="2"/>
              </a:rPr>
              <a:t> </a:t>
            </a:r>
            <a:r>
              <a:rPr lang="fr-FR" altLang="fr-FR" sz="2000" b="1" dirty="0">
                <a:latin typeface="Poppins SemiBold" pitchFamily="2" charset="77"/>
                <a:cs typeface="Poppins SemiBold" pitchFamily="2" charset="77"/>
                <a:sym typeface="Wingdings" pitchFamily="2" charset="2"/>
              </a:rPr>
              <a:t>»</a:t>
            </a:r>
          </a:p>
          <a:p>
            <a:pPr lvl="1">
              <a:spcBef>
                <a:spcPts val="1333"/>
              </a:spcBef>
              <a:buClr>
                <a:srgbClr val="7C458B"/>
              </a:buClr>
              <a:buFont typeface="Wingdings" pitchFamily="2" charset="2"/>
              <a:buChar char="§"/>
            </a:pPr>
            <a:r>
              <a:rPr lang="fr-FR" altLang="fr-FR" dirty="0">
                <a:latin typeface="Poppins" pitchFamily="2" charset="77"/>
                <a:cs typeface="Poppins" pitchFamily="2" charset="77"/>
                <a:sym typeface="Wingdings" pitchFamily="2" charset="2"/>
              </a:rPr>
              <a:t>Zones impliquées dans les troubles bipolaires</a:t>
            </a:r>
          </a:p>
          <a:p>
            <a:pPr lvl="1">
              <a:spcBef>
                <a:spcPts val="1333"/>
              </a:spcBef>
              <a:buClr>
                <a:srgbClr val="7C458B"/>
              </a:buClr>
              <a:buFont typeface="Wingdings" pitchFamily="2" charset="2"/>
              <a:buChar char="§"/>
            </a:pPr>
            <a:r>
              <a:rPr lang="fr-FR" altLang="fr-FR" dirty="0">
                <a:latin typeface="Poppins" pitchFamily="2" charset="77"/>
                <a:cs typeface="Poppins" pitchFamily="2" charset="77"/>
                <a:sym typeface="Wingdings" pitchFamily="2" charset="2"/>
              </a:rPr>
              <a:t>Cartographie quantitative et qualitative et du fonctionnement cérébral (« où, combien, comment »)</a:t>
            </a:r>
          </a:p>
          <a:p>
            <a:pPr lvl="1">
              <a:spcBef>
                <a:spcPts val="1333"/>
              </a:spcBef>
              <a:buClr>
                <a:srgbClr val="7C458B"/>
              </a:buClr>
              <a:buFont typeface="Wingdings" pitchFamily="2" charset="2"/>
              <a:buChar char="§"/>
            </a:pPr>
            <a:r>
              <a:rPr lang="fr-FR" altLang="fr-FR" dirty="0">
                <a:latin typeface="Poppins" pitchFamily="2" charset="77"/>
                <a:cs typeface="Poppins" pitchFamily="2" charset="77"/>
                <a:sym typeface="Wingdings" pitchFamily="2" charset="2"/>
              </a:rPr>
              <a:t>Interactions et communications entre différentes régions cérébrales</a:t>
            </a:r>
          </a:p>
          <a:p>
            <a:pPr lvl="1">
              <a:spcBef>
                <a:spcPts val="1333"/>
              </a:spcBef>
              <a:buClr>
                <a:srgbClr val="7C458B"/>
              </a:buClr>
              <a:buFont typeface="Wingdings" pitchFamily="2" charset="2"/>
              <a:buChar char="§"/>
            </a:pPr>
            <a:r>
              <a:rPr lang="fr-FR" altLang="fr-FR" dirty="0">
                <a:latin typeface="Poppins" pitchFamily="2" charset="77"/>
                <a:cs typeface="Poppins" pitchFamily="2" charset="77"/>
                <a:sym typeface="Wingdings" pitchFamily="2" charset="2"/>
              </a:rPr>
              <a:t>Traitement des émotions négatives et positives</a:t>
            </a:r>
          </a:p>
          <a:p>
            <a:pPr lvl="1">
              <a:spcBef>
                <a:spcPts val="1333"/>
              </a:spcBef>
              <a:buClr>
                <a:srgbClr val="7C458B"/>
              </a:buClr>
              <a:buFont typeface="Wingdings" pitchFamily="2" charset="2"/>
              <a:buChar char="§"/>
            </a:pPr>
            <a:r>
              <a:rPr lang="fr-FR" altLang="fr-FR" dirty="0">
                <a:latin typeface="Poppins" pitchFamily="2" charset="77"/>
                <a:cs typeface="Poppins" pitchFamily="2" charset="77"/>
                <a:sym typeface="Wingdings" pitchFamily="2" charset="2"/>
              </a:rPr>
              <a:t>Particularités présentes aussi durant les périodes </a:t>
            </a:r>
            <a:r>
              <a:rPr lang="fr-FR" altLang="fr-FR" dirty="0" err="1">
                <a:latin typeface="Poppins" pitchFamily="2" charset="77"/>
                <a:cs typeface="Poppins" pitchFamily="2" charset="77"/>
                <a:sym typeface="Wingdings" pitchFamily="2" charset="2"/>
              </a:rPr>
              <a:t>euthymiques</a:t>
            </a:r>
            <a:endParaRPr lang="fr-FR" altLang="fr-FR" dirty="0">
              <a:latin typeface="Poppins" pitchFamily="2" charset="77"/>
              <a:cs typeface="Poppins" pitchFamily="2" charset="77"/>
              <a:sym typeface="Wingdings" pitchFamily="2" charset="2"/>
            </a:endParaRPr>
          </a:p>
          <a:p>
            <a:pPr lvl="1">
              <a:spcBef>
                <a:spcPts val="1333"/>
              </a:spcBef>
              <a:buClr>
                <a:srgbClr val="7C458B"/>
              </a:buClr>
              <a:buFont typeface="Wingdings" pitchFamily="2" charset="2"/>
              <a:buChar char="§"/>
            </a:pPr>
            <a:endParaRPr lang="fr-FR" altLang="fr-FR" dirty="0">
              <a:latin typeface="Poppins" pitchFamily="2" charset="77"/>
              <a:cs typeface="Poppins" pitchFamily="2" charset="77"/>
              <a:sym typeface="Wingdings" pitchFamily="2" charset="2"/>
            </a:endParaRPr>
          </a:p>
          <a:p>
            <a:pPr>
              <a:spcBef>
                <a:spcPts val="1333"/>
              </a:spcBef>
              <a:buFont typeface="Wingdings" pitchFamily="2" charset="2"/>
              <a:buChar char="§"/>
            </a:pPr>
            <a:endParaRPr lang="fr-BE" altLang="fr-FR" dirty="0">
              <a:latin typeface="Poppins" pitchFamily="2" charset="77"/>
              <a:cs typeface="Poppins" pitchFamily="2" charset="77"/>
            </a:endParaRPr>
          </a:p>
        </p:txBody>
      </p:sp>
    </p:spTree>
    <p:extLst>
      <p:ext uri="{BB962C8B-B14F-4D97-AF65-F5344CB8AC3E}">
        <p14:creationId xmlns:p14="http://schemas.microsoft.com/office/powerpoint/2010/main" val="57653469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0" name="Titre 1">
            <a:extLst>
              <a:ext uri="{FF2B5EF4-FFF2-40B4-BE49-F238E27FC236}">
                <a16:creationId xmlns:a16="http://schemas.microsoft.com/office/drawing/2014/main" id="{C66BF405-8AE7-3649-BAF9-459F611E46EF}"/>
              </a:ext>
            </a:extLst>
          </p:cNvPr>
          <p:cNvSpPr>
            <a:spLocks noGrp="1"/>
          </p:cNvSpPr>
          <p:nvPr>
            <p:ph type="title"/>
          </p:nvPr>
        </p:nvSpPr>
        <p:spPr>
          <a:xfrm>
            <a:off x="810000" y="447188"/>
            <a:ext cx="10571998" cy="970450"/>
          </a:xfrm>
          <a:effectLst/>
        </p:spPr>
        <p:txBody>
          <a:bodyPr anchor="ctr">
            <a:normAutofit/>
          </a:bodyPr>
          <a:lstStyle/>
          <a:p>
            <a:pPr algn="ctr"/>
            <a:r>
              <a:rPr lang="fr-BE" altLang="fr-FR" sz="2800" dirty="0">
                <a:solidFill>
                  <a:schemeClr val="tx1"/>
                </a:solidFill>
                <a:latin typeface="Poppins SemiBold" pitchFamily="2" charset="77"/>
                <a:cs typeface="Poppins SemiBold" pitchFamily="2" charset="77"/>
              </a:rPr>
              <a:t>Émotions, humeur, comportements</a:t>
            </a:r>
          </a:p>
        </p:txBody>
      </p:sp>
      <p:sp>
        <p:nvSpPr>
          <p:cNvPr id="73" name="Freeform: Shape 72">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1576408"/>
            <a:ext cx="10917814"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4851381F-7A3E-4F4D-B6BB-2001BF152BC0}"/>
              </a:ext>
            </a:extLst>
          </p:cNvPr>
          <p:cNvSpPr>
            <a:spLocks noGrp="1"/>
          </p:cNvSpPr>
          <p:nvPr>
            <p:ph idx="1"/>
          </p:nvPr>
        </p:nvSpPr>
        <p:spPr>
          <a:xfrm>
            <a:off x="1115732" y="2222287"/>
            <a:ext cx="9966953" cy="3636511"/>
          </a:xfrm>
          <a:effectLst/>
        </p:spPr>
        <p:txBody>
          <a:bodyPr>
            <a:normAutofit/>
          </a:bodyPr>
          <a:lstStyle/>
          <a:p>
            <a:pPr>
              <a:defRPr/>
            </a:pPr>
            <a:r>
              <a:rPr lang="fr-BE" dirty="0">
                <a:latin typeface="Poppins" pitchFamily="2" charset="77"/>
                <a:cs typeface="Poppins" pitchFamily="2" charset="77"/>
              </a:rPr>
              <a:t>Les dérèglements de l’humeur (Jean Delay 1946)</a:t>
            </a:r>
          </a:p>
          <a:p>
            <a:pPr>
              <a:defRPr/>
            </a:pPr>
            <a:r>
              <a:rPr lang="fr-BE" dirty="0">
                <a:latin typeface="Poppins" pitchFamily="2" charset="77"/>
                <a:cs typeface="Poppins" pitchFamily="2" charset="77"/>
              </a:rPr>
              <a:t>L’humeur est une disposition affective fondamentale riche de toutes </a:t>
            </a:r>
            <a:r>
              <a:rPr lang="fr-BE" dirty="0">
                <a:solidFill>
                  <a:schemeClr val="accent4"/>
                </a:solidFill>
                <a:latin typeface="Poppins" pitchFamily="2" charset="77"/>
                <a:cs typeface="Poppins" pitchFamily="2" charset="77"/>
              </a:rPr>
              <a:t>les </a:t>
            </a:r>
            <a:r>
              <a:rPr lang="fr-BE" i="1" dirty="0">
                <a:solidFill>
                  <a:schemeClr val="accent4"/>
                </a:solidFill>
                <a:latin typeface="Poppins" pitchFamily="2" charset="77"/>
                <a:cs typeface="Poppins" pitchFamily="2" charset="77"/>
              </a:rPr>
              <a:t>instances émotionnelles et instinctives</a:t>
            </a:r>
            <a:r>
              <a:rPr lang="fr-BE" i="1" dirty="0">
                <a:latin typeface="Poppins" pitchFamily="2" charset="77"/>
                <a:cs typeface="Poppins" pitchFamily="2" charset="77"/>
              </a:rPr>
              <a:t>, qui donne à chacun de nos états d’âme une tonalité agréable ou désagréable, oscillant entre deux pôles extrêmes du plaisir et de la douleur</a:t>
            </a:r>
          </a:p>
          <a:p>
            <a:pPr>
              <a:defRPr/>
            </a:pPr>
            <a:r>
              <a:rPr lang="fr-BE" dirty="0">
                <a:latin typeface="Poppins" pitchFamily="2" charset="77"/>
                <a:cs typeface="Poppins" pitchFamily="2" charset="77"/>
              </a:rPr>
              <a:t>… qui influence notre niveau d’énergie, qui donne une tonalité agréable ou désagréable aux événements que nous vivons, qui influence nos pensées, nos émotions, nos sentiments, nos comportements (C. Gay, 2013).  </a:t>
            </a:r>
          </a:p>
        </p:txBody>
      </p:sp>
    </p:spTree>
    <p:extLst>
      <p:ext uri="{BB962C8B-B14F-4D97-AF65-F5344CB8AC3E}">
        <p14:creationId xmlns:p14="http://schemas.microsoft.com/office/powerpoint/2010/main" val="358008003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B9607A7-C194-45C1-9EA4-D513E02DC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6">
            <a:extLst>
              <a:ext uri="{FF2B5EF4-FFF2-40B4-BE49-F238E27FC236}">
                <a16:creationId xmlns:a16="http://schemas.microsoft.com/office/drawing/2014/main" id="{CBFF659F-D040-4A67-B951-3D6D61BB1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000000"/>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0355" name="Titre 1">
            <a:extLst>
              <a:ext uri="{FF2B5EF4-FFF2-40B4-BE49-F238E27FC236}">
                <a16:creationId xmlns:a16="http://schemas.microsoft.com/office/drawing/2014/main" id="{DC722033-0DAC-0D48-B764-BB4CBF9098C8}"/>
              </a:ext>
            </a:extLst>
          </p:cNvPr>
          <p:cNvSpPr>
            <a:spLocks noGrp="1"/>
          </p:cNvSpPr>
          <p:nvPr>
            <p:ph type="title"/>
          </p:nvPr>
        </p:nvSpPr>
        <p:spPr>
          <a:xfrm>
            <a:off x="810000" y="447188"/>
            <a:ext cx="10571998" cy="970450"/>
          </a:xfrm>
          <a:effectLst/>
        </p:spPr>
        <p:txBody>
          <a:bodyPr>
            <a:normAutofit/>
          </a:bodyPr>
          <a:lstStyle/>
          <a:p>
            <a:r>
              <a:rPr lang="fr-FR" altLang="fr-FR" dirty="0">
                <a:latin typeface="Poppins SemiBold" pitchFamily="2" charset="77"/>
                <a:cs typeface="Poppins SemiBold" pitchFamily="2" charset="77"/>
              </a:rPr>
              <a:t>« Le cerveau bipolaire »</a:t>
            </a:r>
            <a:endParaRPr lang="fr-BE" altLang="fr-FR" dirty="0">
              <a:latin typeface="Poppins SemiBold" pitchFamily="2" charset="77"/>
              <a:cs typeface="Poppins SemiBold" pitchFamily="2" charset="77"/>
            </a:endParaRPr>
          </a:p>
        </p:txBody>
      </p:sp>
      <p:sp>
        <p:nvSpPr>
          <p:cNvPr id="100354" name="Espace réservé du contenu 2">
            <a:extLst>
              <a:ext uri="{FF2B5EF4-FFF2-40B4-BE49-F238E27FC236}">
                <a16:creationId xmlns:a16="http://schemas.microsoft.com/office/drawing/2014/main" id="{9EC566D6-9CAD-DD49-A5D4-335999E5A1C1}"/>
              </a:ext>
            </a:extLst>
          </p:cNvPr>
          <p:cNvSpPr>
            <a:spLocks noGrp="1"/>
          </p:cNvSpPr>
          <p:nvPr>
            <p:ph idx="1"/>
          </p:nvPr>
        </p:nvSpPr>
        <p:spPr>
          <a:xfrm>
            <a:off x="810000" y="2633176"/>
            <a:ext cx="7954627" cy="3636511"/>
          </a:xfrm>
          <a:effectLst/>
        </p:spPr>
        <p:txBody>
          <a:bodyPr>
            <a:normAutofit lnSpcReduction="10000"/>
          </a:bodyPr>
          <a:lstStyle/>
          <a:p>
            <a:pPr>
              <a:spcBef>
                <a:spcPct val="15000"/>
              </a:spcBef>
              <a:buClr>
                <a:srgbClr val="7C458B"/>
              </a:buClr>
              <a:buFont typeface="Wingdings" pitchFamily="2" charset="2"/>
              <a:buChar char="§"/>
            </a:pPr>
            <a:r>
              <a:rPr lang="fr-FR" altLang="fr-FR" sz="2000" b="1" dirty="0">
                <a:latin typeface="Poppins" pitchFamily="2" charset="77"/>
                <a:cs typeface="Poppins" pitchFamily="2" charset="77"/>
                <a:sym typeface="Wingdings" pitchFamily="2" charset="2"/>
              </a:rPr>
              <a:t>Emotions et symptômes des troubles bipolaires</a:t>
            </a:r>
          </a:p>
          <a:p>
            <a:pPr>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Substrat neurologique des émotions et comportements associés  </a:t>
            </a:r>
          </a:p>
          <a:p>
            <a:pPr>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 Perturbations émotionnelles et détection précoce</a:t>
            </a:r>
          </a:p>
          <a:p>
            <a:pPr lvl="1">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 exemple des «prodromes » dans les troubles bipolaires</a:t>
            </a:r>
          </a:p>
          <a:p>
            <a:pPr>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 Dysharmonie cortico-limbique et troubles bipolaires?</a:t>
            </a:r>
          </a:p>
          <a:p>
            <a:pPr lvl="1">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 Au cœur des productions symptomatiques </a:t>
            </a:r>
          </a:p>
          <a:p>
            <a:pPr lvl="1">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 </a:t>
            </a:r>
            <a:r>
              <a:rPr lang="fr-FR" altLang="fr-FR" sz="2000" dirty="0">
                <a:solidFill>
                  <a:schemeClr val="accent4"/>
                </a:solidFill>
                <a:latin typeface="Poppins" pitchFamily="2" charset="77"/>
                <a:cs typeface="Poppins" pitchFamily="2" charset="77"/>
                <a:sym typeface="Wingdings" pitchFamily="2" charset="2"/>
              </a:rPr>
              <a:t>L’instabilité et l’</a:t>
            </a:r>
            <a:r>
              <a:rPr lang="fr-FR" altLang="fr-FR" sz="2000" dirty="0" err="1">
                <a:solidFill>
                  <a:schemeClr val="accent4"/>
                </a:solidFill>
                <a:latin typeface="Poppins" pitchFamily="2" charset="77"/>
                <a:cs typeface="Poppins" pitchFamily="2" charset="77"/>
                <a:sym typeface="Wingdings" pitchFamily="2" charset="2"/>
              </a:rPr>
              <a:t>hyper-réactivité</a:t>
            </a:r>
            <a:r>
              <a:rPr lang="fr-FR" altLang="fr-FR" sz="2000" dirty="0">
                <a:solidFill>
                  <a:schemeClr val="accent4"/>
                </a:solidFill>
                <a:latin typeface="Poppins" pitchFamily="2" charset="77"/>
                <a:cs typeface="Poppins" pitchFamily="2" charset="77"/>
                <a:sym typeface="Wingdings" pitchFamily="2" charset="2"/>
              </a:rPr>
              <a:t> émotionnelle</a:t>
            </a:r>
          </a:p>
          <a:p>
            <a:pPr lvl="1">
              <a:spcBef>
                <a:spcPct val="15000"/>
              </a:spcBef>
              <a:buClr>
                <a:srgbClr val="7C458B"/>
              </a:buClr>
              <a:buFont typeface="Wingdings" pitchFamily="2" charset="2"/>
              <a:buChar char="§"/>
            </a:pPr>
            <a:r>
              <a:rPr lang="fr-FR" altLang="fr-FR" sz="2000" dirty="0">
                <a:latin typeface="Poppins" pitchFamily="2" charset="77"/>
                <a:cs typeface="Poppins" pitchFamily="2" charset="77"/>
                <a:sym typeface="Wingdings" pitchFamily="2" charset="2"/>
              </a:rPr>
              <a:t> Communication «CORTICO-LIMBIQUE »</a:t>
            </a:r>
          </a:p>
          <a:p>
            <a:pPr>
              <a:buFont typeface="Wingdings" pitchFamily="2" charset="2"/>
              <a:buChar char="§"/>
            </a:pPr>
            <a:endParaRPr lang="fr-BE" altLang="fr-FR" sz="2000" dirty="0">
              <a:latin typeface="Poppins" pitchFamily="2" charset="77"/>
              <a:cs typeface="Poppins" pitchFamily="2" charset="77"/>
            </a:endParaRPr>
          </a:p>
        </p:txBody>
      </p:sp>
    </p:spTree>
    <p:extLst>
      <p:ext uri="{BB962C8B-B14F-4D97-AF65-F5344CB8AC3E}">
        <p14:creationId xmlns:p14="http://schemas.microsoft.com/office/powerpoint/2010/main" val="75477419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0" name="Rectangle 70">
            <a:extLst>
              <a:ext uri="{FF2B5EF4-FFF2-40B4-BE49-F238E27FC236}">
                <a16:creationId xmlns:a16="http://schemas.microsoft.com/office/drawing/2014/main" id="{0B9607A7-C194-45C1-9EA4-D513E02DC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1" name="Freeform 6">
            <a:extLst>
              <a:ext uri="{FF2B5EF4-FFF2-40B4-BE49-F238E27FC236}">
                <a16:creationId xmlns:a16="http://schemas.microsoft.com/office/drawing/2014/main" id="{CBFF659F-D040-4A67-B951-3D6D61BB1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000000"/>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1378" name="Titre 1">
            <a:extLst>
              <a:ext uri="{FF2B5EF4-FFF2-40B4-BE49-F238E27FC236}">
                <a16:creationId xmlns:a16="http://schemas.microsoft.com/office/drawing/2014/main" id="{620E7F40-1127-7A45-A15A-FD350D93A3B1}"/>
              </a:ext>
            </a:extLst>
          </p:cNvPr>
          <p:cNvSpPr>
            <a:spLocks noGrp="1"/>
          </p:cNvSpPr>
          <p:nvPr>
            <p:ph type="title"/>
          </p:nvPr>
        </p:nvSpPr>
        <p:spPr>
          <a:xfrm>
            <a:off x="810000" y="447188"/>
            <a:ext cx="10571998" cy="970450"/>
          </a:xfrm>
          <a:effectLst/>
        </p:spPr>
        <p:txBody>
          <a:bodyPr>
            <a:normAutofit/>
          </a:bodyPr>
          <a:lstStyle/>
          <a:p>
            <a:r>
              <a:rPr lang="fr-BE" altLang="fr-FR" dirty="0">
                <a:latin typeface="Poppins SemiBold" pitchFamily="2" charset="77"/>
                <a:cs typeface="Poppins SemiBold" pitchFamily="2" charset="77"/>
              </a:rPr>
              <a:t>Émotions et affects</a:t>
            </a:r>
          </a:p>
        </p:txBody>
      </p:sp>
      <p:sp>
        <p:nvSpPr>
          <p:cNvPr id="3" name="Espace réservé du contenu 2">
            <a:extLst>
              <a:ext uri="{FF2B5EF4-FFF2-40B4-BE49-F238E27FC236}">
                <a16:creationId xmlns:a16="http://schemas.microsoft.com/office/drawing/2014/main" id="{B0A271E6-74BE-EA4D-A7C9-C980F5B1C70C}"/>
              </a:ext>
            </a:extLst>
          </p:cNvPr>
          <p:cNvSpPr>
            <a:spLocks noGrp="1"/>
          </p:cNvSpPr>
          <p:nvPr>
            <p:ph idx="1"/>
          </p:nvPr>
        </p:nvSpPr>
        <p:spPr>
          <a:xfrm>
            <a:off x="863882" y="2185988"/>
            <a:ext cx="10571998" cy="3636511"/>
          </a:xfrm>
          <a:effectLst/>
        </p:spPr>
        <p:txBody>
          <a:bodyPr>
            <a:normAutofit lnSpcReduction="10000"/>
          </a:bodyPr>
          <a:lstStyle/>
          <a:p>
            <a:pPr>
              <a:lnSpc>
                <a:spcPct val="90000"/>
              </a:lnSpc>
              <a:defRPr/>
            </a:pPr>
            <a:r>
              <a:rPr lang="fr-BE" sz="1700" b="1" dirty="0">
                <a:solidFill>
                  <a:schemeClr val="accent4"/>
                </a:solidFill>
                <a:latin typeface="Poppins" pitchFamily="2" charset="77"/>
                <a:cs typeface="Poppins" pitchFamily="2" charset="77"/>
              </a:rPr>
              <a:t>Émotions</a:t>
            </a:r>
            <a:r>
              <a:rPr lang="fr-BE" sz="1700" dirty="0">
                <a:latin typeface="Poppins" pitchFamily="2" charset="77"/>
                <a:cs typeface="Poppins" pitchFamily="2" charset="77"/>
              </a:rPr>
              <a:t> : réactions affectives brèves que notre organisme produit en réponse à des évènements internes ou externes</a:t>
            </a:r>
          </a:p>
          <a:p>
            <a:pPr lvl="1">
              <a:lnSpc>
                <a:spcPct val="90000"/>
              </a:lnSpc>
              <a:defRPr/>
            </a:pPr>
            <a:r>
              <a:rPr lang="fr-BE" sz="1700" dirty="0">
                <a:latin typeface="Poppins" pitchFamily="2" charset="77"/>
                <a:cs typeface="Poppins" pitchFamily="2" charset="77"/>
              </a:rPr>
              <a:t>Communes à l’ensemble du règne animal</a:t>
            </a:r>
          </a:p>
          <a:p>
            <a:pPr lvl="1">
              <a:lnSpc>
                <a:spcPct val="90000"/>
              </a:lnSpc>
              <a:defRPr/>
            </a:pPr>
            <a:r>
              <a:rPr lang="fr-BE" sz="1700" dirty="0">
                <a:latin typeface="Poppins" pitchFamily="2" charset="77"/>
                <a:cs typeface="Poppins" pitchFamily="2" charset="77"/>
              </a:rPr>
              <a:t>Expression comportementale, dimension réactive et dynamique (étymologie latine </a:t>
            </a:r>
            <a:r>
              <a:rPr lang="fr-BE" sz="1700" dirty="0" err="1">
                <a:latin typeface="Poppins" pitchFamily="2" charset="77"/>
                <a:cs typeface="Poppins" pitchFamily="2" charset="77"/>
              </a:rPr>
              <a:t>motio</a:t>
            </a:r>
            <a:r>
              <a:rPr lang="fr-BE" sz="1700" dirty="0">
                <a:latin typeface="Poppins" pitchFamily="2" charset="77"/>
                <a:cs typeface="Poppins" pitchFamily="2" charset="77"/>
              </a:rPr>
              <a:t>, « mouvement »)</a:t>
            </a:r>
          </a:p>
          <a:p>
            <a:pPr lvl="1">
              <a:lnSpc>
                <a:spcPct val="90000"/>
              </a:lnSpc>
              <a:defRPr/>
            </a:pPr>
            <a:r>
              <a:rPr lang="fr-BE" sz="1700" dirty="0">
                <a:latin typeface="Poppins" pitchFamily="2" charset="77"/>
                <a:cs typeface="Poppins" pitchFamily="2" charset="77"/>
              </a:rPr>
              <a:t>Joie, enthousiasme, euphorie, tristesse, colère, rage, jalousie, haine, peur, angoisse, …</a:t>
            </a:r>
          </a:p>
          <a:p>
            <a:pPr marL="457200" lvl="1" indent="0">
              <a:lnSpc>
                <a:spcPct val="90000"/>
              </a:lnSpc>
              <a:buNone/>
              <a:defRPr/>
            </a:pPr>
            <a:endParaRPr lang="fr-BE" sz="1700" dirty="0">
              <a:latin typeface="Poppins" pitchFamily="2" charset="77"/>
              <a:cs typeface="Poppins" pitchFamily="2" charset="77"/>
            </a:endParaRPr>
          </a:p>
          <a:p>
            <a:pPr>
              <a:lnSpc>
                <a:spcPct val="90000"/>
              </a:lnSpc>
              <a:defRPr/>
            </a:pPr>
            <a:r>
              <a:rPr lang="fr-BE" sz="1700" dirty="0">
                <a:latin typeface="Poppins" pitchFamily="2" charset="77"/>
                <a:cs typeface="Poppins" pitchFamily="2" charset="77"/>
              </a:rPr>
              <a:t>Sentiments (</a:t>
            </a:r>
            <a:r>
              <a:rPr lang="fr-BE" sz="1700" b="1" dirty="0">
                <a:solidFill>
                  <a:schemeClr val="accent4"/>
                </a:solidFill>
                <a:latin typeface="Poppins" pitchFamily="2" charset="77"/>
                <a:cs typeface="Poppins" pitchFamily="2" charset="77"/>
              </a:rPr>
              <a:t>affects</a:t>
            </a:r>
            <a:r>
              <a:rPr lang="fr-BE" sz="1700" dirty="0">
                <a:latin typeface="Poppins" pitchFamily="2" charset="77"/>
                <a:cs typeface="Poppins" pitchFamily="2" charset="77"/>
              </a:rPr>
              <a:t>) : </a:t>
            </a:r>
          </a:p>
          <a:p>
            <a:pPr lvl="1">
              <a:lnSpc>
                <a:spcPct val="90000"/>
              </a:lnSpc>
              <a:defRPr/>
            </a:pPr>
            <a:r>
              <a:rPr lang="fr-BE" sz="1700" dirty="0">
                <a:latin typeface="Poppins" pitchFamily="2" charset="77"/>
                <a:cs typeface="Poppins" pitchFamily="2" charset="77"/>
              </a:rPr>
              <a:t>Attitude affective plus stable</a:t>
            </a:r>
          </a:p>
          <a:p>
            <a:pPr lvl="1">
              <a:lnSpc>
                <a:spcPct val="90000"/>
              </a:lnSpc>
              <a:defRPr/>
            </a:pPr>
            <a:r>
              <a:rPr lang="fr-BE" sz="1700" dirty="0">
                <a:latin typeface="Poppins" pitchFamily="2" charset="77"/>
                <a:cs typeface="Poppins" pitchFamily="2" charset="77"/>
              </a:rPr>
              <a:t>Représentation subjective des émotions</a:t>
            </a:r>
          </a:p>
          <a:p>
            <a:pPr lvl="1">
              <a:lnSpc>
                <a:spcPct val="90000"/>
              </a:lnSpc>
              <a:defRPr/>
            </a:pPr>
            <a:r>
              <a:rPr lang="fr-BE" sz="1700" dirty="0">
                <a:latin typeface="Poppins" pitchFamily="2" charset="77"/>
                <a:cs typeface="Poppins" pitchFamily="2" charset="77"/>
              </a:rPr>
              <a:t>Ressenti persistant et conscient</a:t>
            </a:r>
          </a:p>
        </p:txBody>
      </p:sp>
    </p:spTree>
    <p:extLst>
      <p:ext uri="{BB962C8B-B14F-4D97-AF65-F5344CB8AC3E}">
        <p14:creationId xmlns:p14="http://schemas.microsoft.com/office/powerpoint/2010/main" val="278330109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05" name="Freeform 6">
            <a:extLst>
              <a:ext uri="{FF2B5EF4-FFF2-40B4-BE49-F238E27FC236}">
                <a16:creationId xmlns:a16="http://schemas.microsoft.com/office/drawing/2014/main" id="{1C15120F-9461-475A-8AB7-D98BB53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2406" name="Rounded Rectangle 16">
            <a:extLst>
              <a:ext uri="{FF2B5EF4-FFF2-40B4-BE49-F238E27FC236}">
                <a16:creationId xmlns:a16="http://schemas.microsoft.com/office/drawing/2014/main" id="{4E2A27DE-9CC7-4140-A976-61BD00B4E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6"/>
            <a:ext cx="10905066" cy="4592561"/>
          </a:xfrm>
          <a:prstGeom prst="roundRect">
            <a:avLst>
              <a:gd name="adj" fmla="val 3513"/>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FFE2B248-862C-4E79-9DFD-730626D5D7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0528" y="1110953"/>
            <a:ext cx="0" cy="35977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2402" name="Picture 2" descr="https://graindeseletdefolie.files.wordpress.com/2013/02/022313_1719_142fluctuat11.png?w=584">
            <a:extLst>
              <a:ext uri="{FF2B5EF4-FFF2-40B4-BE49-F238E27FC236}">
                <a16:creationId xmlns:a16="http://schemas.microsoft.com/office/drawing/2014/main" id="{C2F55A27-3594-A84E-8912-A5B9A64C69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1717" y="860469"/>
            <a:ext cx="9368565" cy="40987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Graphique 2" descr="Loupe">
            <a:extLst>
              <a:ext uri="{FF2B5EF4-FFF2-40B4-BE49-F238E27FC236}">
                <a16:creationId xmlns:a16="http://schemas.microsoft.com/office/drawing/2014/main" id="{846E52B2-BFB5-604E-8D99-577E496578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1217" y="1771477"/>
            <a:ext cx="3464550" cy="3464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556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img.over-blog-kiwi.com/0/60/98/70/20150702/ob_019f1c_urldesde-pngj.jpg">
            <a:extLst>
              <a:ext uri="{FF2B5EF4-FFF2-40B4-BE49-F238E27FC236}">
                <a16:creationId xmlns:a16="http://schemas.microsoft.com/office/drawing/2014/main" id="{E7813CB4-FA98-0341-B069-376ADE285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17" y="-80433"/>
            <a:ext cx="12384617" cy="693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63C7AAC-362C-7247-82A8-4AFD903FFD7F}"/>
              </a:ext>
            </a:extLst>
          </p:cNvPr>
          <p:cNvSpPr txBox="1"/>
          <p:nvPr/>
        </p:nvSpPr>
        <p:spPr>
          <a:xfrm>
            <a:off x="219097" y="68627"/>
            <a:ext cx="2889993" cy="3711272"/>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spAutoFit/>
          </a:bodyPr>
          <a:lstStyle/>
          <a:p>
            <a:pPr algn="ctr" defTabSz="685783">
              <a:defRPr/>
            </a:pPr>
            <a:r>
              <a:rPr lang="fr-CA" sz="2100" b="1" kern="0" dirty="0">
                <a:solidFill>
                  <a:srgbClr val="454545"/>
                </a:solidFill>
                <a:effectLst>
                  <a:outerShdw blurRad="38100" dist="38100" dir="2700000" algn="tl">
                    <a:srgbClr val="000000">
                      <a:alpha val="43137"/>
                    </a:srgbClr>
                  </a:outerShdw>
                </a:effectLst>
                <a:latin typeface="Calibri"/>
              </a:rPr>
              <a:t>Zones cérébrales à l’origine des émotions</a:t>
            </a:r>
          </a:p>
          <a:p>
            <a:pPr algn="ctr" defTabSz="685783">
              <a:lnSpc>
                <a:spcPct val="150000"/>
              </a:lnSpc>
              <a:defRPr/>
            </a:pPr>
            <a:r>
              <a:rPr lang="fr-CA" sz="1867" b="1" kern="0" dirty="0">
                <a:solidFill>
                  <a:prstClr val="black">
                    <a:lumMod val="95000"/>
                    <a:lumOff val="5000"/>
                  </a:prstClr>
                </a:solidFill>
                <a:effectLst>
                  <a:outerShdw blurRad="38100" dist="38100" dir="2700000" algn="tl">
                    <a:srgbClr val="000000">
                      <a:alpha val="43137"/>
                    </a:srgbClr>
                  </a:outerShdw>
                </a:effectLst>
                <a:latin typeface="Calibri"/>
              </a:rPr>
              <a:t>Implication de différentes structures connectées entre elles pour générer, prendre conscience des émotions et produire des réactions motrices et hormo</a:t>
            </a:r>
            <a:r>
              <a:rPr lang="fr-CA" sz="1600" b="1" kern="0" dirty="0">
                <a:solidFill>
                  <a:prstClr val="black">
                    <a:lumMod val="95000"/>
                    <a:lumOff val="5000"/>
                  </a:prstClr>
                </a:solidFill>
                <a:effectLst>
                  <a:outerShdw blurRad="38100" dist="38100" dir="2700000" algn="tl">
                    <a:srgbClr val="000000">
                      <a:alpha val="43137"/>
                    </a:srgbClr>
                  </a:outerShdw>
                </a:effectLst>
                <a:latin typeface="Calibri"/>
              </a:rPr>
              <a:t>nales adéquates</a:t>
            </a:r>
          </a:p>
        </p:txBody>
      </p:sp>
      <p:grpSp>
        <p:nvGrpSpPr>
          <p:cNvPr id="4" name="Groupe 3">
            <a:extLst>
              <a:ext uri="{FF2B5EF4-FFF2-40B4-BE49-F238E27FC236}">
                <a16:creationId xmlns:a16="http://schemas.microsoft.com/office/drawing/2014/main" id="{B16F32FC-0498-2341-9F63-B0512B791A36}"/>
              </a:ext>
            </a:extLst>
          </p:cNvPr>
          <p:cNvGrpSpPr>
            <a:grpSpLocks/>
          </p:cNvGrpSpPr>
          <p:nvPr/>
        </p:nvGrpSpPr>
        <p:grpSpPr bwMode="auto">
          <a:xfrm>
            <a:off x="8784168" y="71967"/>
            <a:ext cx="2976033" cy="3644900"/>
            <a:chOff x="6395797" y="250414"/>
            <a:chExt cx="2531849" cy="3138074"/>
          </a:xfrm>
        </p:grpSpPr>
        <p:pic>
          <p:nvPicPr>
            <p:cNvPr id="2" name="Image 1">
              <a:extLst>
                <a:ext uri="{FF2B5EF4-FFF2-40B4-BE49-F238E27FC236}">
                  <a16:creationId xmlns:a16="http://schemas.microsoft.com/office/drawing/2014/main" id="{E0D9FD81-5C52-B84A-A776-A2E2F91BED7B}"/>
                </a:ext>
              </a:extLst>
            </p:cNvPr>
            <p:cNvPicPr>
              <a:picLocks noChangeAspect="1"/>
            </p:cNvPicPr>
            <p:nvPr/>
          </p:nvPicPr>
          <p:blipFill>
            <a:blip r:embed="rId3"/>
            <a:stretch>
              <a:fillRect/>
            </a:stretch>
          </p:blipFill>
          <p:spPr>
            <a:xfrm>
              <a:off x="6395797" y="250414"/>
              <a:ext cx="1856953" cy="13121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2" name="Picture 8" descr="http://idata.over-blog.com/4/23/59/24/colre.jpg">
              <a:extLst>
                <a:ext uri="{FF2B5EF4-FFF2-40B4-BE49-F238E27FC236}">
                  <a16:creationId xmlns:a16="http://schemas.microsoft.com/office/drawing/2014/main" id="{A8D09291-300B-6046-B502-85D9F1DC521A}"/>
                </a:ext>
              </a:extLst>
            </p:cNvPr>
            <p:cNvPicPr>
              <a:picLocks noChangeAspect="1" noChangeArrowheads="1"/>
            </p:cNvPicPr>
            <p:nvPr/>
          </p:nvPicPr>
          <p:blipFill>
            <a:blip r:embed="rId4"/>
            <a:srcRect/>
            <a:stretch>
              <a:fillRect/>
            </a:stretch>
          </p:blipFill>
          <p:spPr bwMode="auto">
            <a:xfrm>
              <a:off x="7300720" y="1458446"/>
              <a:ext cx="1626926" cy="1930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7" name="Flèche gauche 6">
            <a:extLst>
              <a:ext uri="{FF2B5EF4-FFF2-40B4-BE49-F238E27FC236}">
                <a16:creationId xmlns:a16="http://schemas.microsoft.com/office/drawing/2014/main" id="{5991CC32-E343-264F-AD29-4A1BD0A9F08E}"/>
              </a:ext>
            </a:extLst>
          </p:cNvPr>
          <p:cNvSpPr/>
          <p:nvPr/>
        </p:nvSpPr>
        <p:spPr>
          <a:xfrm rot="2315143">
            <a:off x="5289551" y="2810934"/>
            <a:ext cx="848783" cy="1756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fr-FR">
              <a:solidFill>
                <a:prstClr val="white"/>
              </a:solidFill>
            </a:endParaRPr>
          </a:p>
        </p:txBody>
      </p:sp>
      <p:sp>
        <p:nvSpPr>
          <p:cNvPr id="8" name="Ellipse 7">
            <a:extLst>
              <a:ext uri="{FF2B5EF4-FFF2-40B4-BE49-F238E27FC236}">
                <a16:creationId xmlns:a16="http://schemas.microsoft.com/office/drawing/2014/main" id="{482AF831-0A90-0548-B6F6-CEA51A4C60A4}"/>
              </a:ext>
            </a:extLst>
          </p:cNvPr>
          <p:cNvSpPr/>
          <p:nvPr/>
        </p:nvSpPr>
        <p:spPr>
          <a:xfrm>
            <a:off x="4478867" y="1797052"/>
            <a:ext cx="977900" cy="958849"/>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fr-FR">
              <a:solidFill>
                <a:prstClr val="white"/>
              </a:solidFill>
            </a:endParaRPr>
          </a:p>
        </p:txBody>
      </p:sp>
      <p:sp>
        <p:nvSpPr>
          <p:cNvPr id="14" name="Flèche gauche 13">
            <a:extLst>
              <a:ext uri="{FF2B5EF4-FFF2-40B4-BE49-F238E27FC236}">
                <a16:creationId xmlns:a16="http://schemas.microsoft.com/office/drawing/2014/main" id="{343B8382-9911-9443-AA3C-E291AA051A96}"/>
              </a:ext>
            </a:extLst>
          </p:cNvPr>
          <p:cNvSpPr/>
          <p:nvPr/>
        </p:nvSpPr>
        <p:spPr>
          <a:xfrm rot="13219374">
            <a:off x="5469467" y="2724151"/>
            <a:ext cx="848784" cy="1587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fr-FR">
              <a:solidFill>
                <a:prstClr val="white"/>
              </a:solidFill>
            </a:endParaRPr>
          </a:p>
        </p:txBody>
      </p:sp>
      <p:pic>
        <p:nvPicPr>
          <p:cNvPr id="1034" name="Picture 10" descr="http://static.lexpress.fr/medias_10189/w_1811,h_1359,c_crop,x_85,y_0/w_640,h_358,c_fill,g_center/v1424450270/rester-calme-zen_5217117.jpg">
            <a:extLst>
              <a:ext uri="{FF2B5EF4-FFF2-40B4-BE49-F238E27FC236}">
                <a16:creationId xmlns:a16="http://schemas.microsoft.com/office/drawing/2014/main" id="{A09BE3D6-52B7-4F49-8033-93A2F7A0FE82}"/>
              </a:ext>
            </a:extLst>
          </p:cNvPr>
          <p:cNvPicPr>
            <a:picLocks noChangeAspect="1" noChangeArrowheads="1"/>
          </p:cNvPicPr>
          <p:nvPr/>
        </p:nvPicPr>
        <p:blipFill>
          <a:blip r:embed="rId5"/>
          <a:srcRect/>
          <a:stretch>
            <a:fillRect/>
          </a:stretch>
        </p:blipFill>
        <p:spPr bwMode="auto">
          <a:xfrm>
            <a:off x="3892280" y="4430899"/>
            <a:ext cx="3579744" cy="2002420"/>
          </a:xfrm>
          <a:prstGeom prst="ellipse">
            <a:avLst/>
          </a:prstGeom>
          <a:ln>
            <a:noFill/>
          </a:ln>
          <a:effectLst>
            <a:softEdge rad="112500"/>
          </a:effectLst>
        </p:spPr>
      </p:pic>
      <p:grpSp>
        <p:nvGrpSpPr>
          <p:cNvPr id="12" name="Groupe 11">
            <a:extLst>
              <a:ext uri="{FF2B5EF4-FFF2-40B4-BE49-F238E27FC236}">
                <a16:creationId xmlns:a16="http://schemas.microsoft.com/office/drawing/2014/main" id="{65D839F9-057F-A24C-B2A2-D968A46BE7D3}"/>
              </a:ext>
            </a:extLst>
          </p:cNvPr>
          <p:cNvGrpSpPr/>
          <p:nvPr/>
        </p:nvGrpSpPr>
        <p:grpSpPr>
          <a:xfrm>
            <a:off x="3791743" y="1975137"/>
            <a:ext cx="3953460" cy="4435137"/>
            <a:chOff x="2267742" y="1975134"/>
            <a:chExt cx="3953459" cy="4435138"/>
          </a:xfrm>
          <a:solidFill>
            <a:schemeClr val="tx2"/>
          </a:solidFill>
        </p:grpSpPr>
        <p:grpSp>
          <p:nvGrpSpPr>
            <p:cNvPr id="11" name="Groupe 10">
              <a:extLst>
                <a:ext uri="{FF2B5EF4-FFF2-40B4-BE49-F238E27FC236}">
                  <a16:creationId xmlns:a16="http://schemas.microsoft.com/office/drawing/2014/main" id="{D856338E-3D35-DE48-B862-7751042306E2}"/>
                </a:ext>
              </a:extLst>
            </p:cNvPr>
            <p:cNvGrpSpPr/>
            <p:nvPr/>
          </p:nvGrpSpPr>
          <p:grpSpPr>
            <a:xfrm>
              <a:off x="2267742" y="2572669"/>
              <a:ext cx="3953459" cy="3837603"/>
              <a:chOff x="372820" y="3020396"/>
              <a:chExt cx="3953459" cy="3837603"/>
            </a:xfrm>
            <a:grpFill/>
          </p:grpSpPr>
          <p:sp>
            <p:nvSpPr>
              <p:cNvPr id="10" name="Multiplier 9">
                <a:extLst>
                  <a:ext uri="{FF2B5EF4-FFF2-40B4-BE49-F238E27FC236}">
                    <a16:creationId xmlns:a16="http://schemas.microsoft.com/office/drawing/2014/main" id="{AEC648B8-A0E4-7143-9F2A-DF3D973839A9}"/>
                  </a:ext>
                </a:extLst>
              </p:cNvPr>
              <p:cNvSpPr/>
              <p:nvPr/>
            </p:nvSpPr>
            <p:spPr>
              <a:xfrm rot="1949683">
                <a:off x="1998713" y="3020396"/>
                <a:ext cx="684656" cy="533539"/>
              </a:xfrm>
              <a:prstGeom prst="mathMultipl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fr-FR">
                  <a:solidFill>
                    <a:prstClr val="white"/>
                  </a:solidFill>
                </a:endParaRPr>
              </a:p>
            </p:txBody>
          </p:sp>
          <p:sp>
            <p:nvSpPr>
              <p:cNvPr id="18" name="Multiplier 17">
                <a:extLst>
                  <a:ext uri="{FF2B5EF4-FFF2-40B4-BE49-F238E27FC236}">
                    <a16:creationId xmlns:a16="http://schemas.microsoft.com/office/drawing/2014/main" id="{7FB71D49-C46A-144D-9C29-E0AEE378C5AC}"/>
                  </a:ext>
                </a:extLst>
              </p:cNvPr>
              <p:cNvSpPr/>
              <p:nvPr/>
            </p:nvSpPr>
            <p:spPr>
              <a:xfrm>
                <a:off x="372820" y="4988043"/>
                <a:ext cx="3953459" cy="1869956"/>
              </a:xfrm>
              <a:prstGeom prst="mathMultipl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fr-FR">
                  <a:solidFill>
                    <a:prstClr val="white"/>
                  </a:solidFill>
                </a:endParaRPr>
              </a:p>
            </p:txBody>
          </p:sp>
        </p:grpSp>
        <p:sp>
          <p:nvSpPr>
            <p:cNvPr id="20" name="Multiplier 19">
              <a:extLst>
                <a:ext uri="{FF2B5EF4-FFF2-40B4-BE49-F238E27FC236}">
                  <a16:creationId xmlns:a16="http://schemas.microsoft.com/office/drawing/2014/main" id="{A2CF7FC1-DC9A-054A-8972-518E55A69D6C}"/>
                </a:ext>
              </a:extLst>
            </p:cNvPr>
            <p:cNvSpPr/>
            <p:nvPr/>
          </p:nvSpPr>
          <p:spPr>
            <a:xfrm rot="1949683">
              <a:off x="3061424" y="1975134"/>
              <a:ext cx="763929" cy="601884"/>
            </a:xfrm>
            <a:prstGeom prst="mathMultipl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fr-FR">
                <a:solidFill>
                  <a:prstClr val="white"/>
                </a:solidFill>
              </a:endParaRPr>
            </a:p>
          </p:txBody>
        </p:sp>
      </p:grpSp>
    </p:spTree>
    <p:extLst>
      <p:ext uri="{BB962C8B-B14F-4D97-AF65-F5344CB8AC3E}">
        <p14:creationId xmlns:p14="http://schemas.microsoft.com/office/powerpoint/2010/main" val="576829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1000"/>
                                        <p:tgtEl>
                                          <p:spTgt spid="1034"/>
                                        </p:tgtEl>
                                      </p:cBhvr>
                                    </p:animEffect>
                                    <p:anim calcmode="lin" valueType="num">
                                      <p:cBhvr>
                                        <p:cTn id="27" dur="1000" fill="hold"/>
                                        <p:tgtEl>
                                          <p:spTgt spid="1034"/>
                                        </p:tgtEl>
                                        <p:attrNameLst>
                                          <p:attrName>ppt_x</p:attrName>
                                        </p:attrNameLst>
                                      </p:cBhvr>
                                      <p:tavLst>
                                        <p:tav tm="0">
                                          <p:val>
                                            <p:strVal val="#ppt_x"/>
                                          </p:val>
                                        </p:tav>
                                        <p:tav tm="100000">
                                          <p:val>
                                            <p:strVal val="#ppt_x"/>
                                          </p:val>
                                        </p:tav>
                                      </p:tavLst>
                                    </p:anim>
                                    <p:anim calcmode="lin" valueType="num">
                                      <p:cBhvr>
                                        <p:cTn id="28"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A334D938-D6B7-064C-B91D-803303FA2C14}"/>
              </a:ext>
            </a:extLst>
          </p:cNvPr>
          <p:cNvSpPr>
            <a:spLocks noGrp="1"/>
          </p:cNvSpPr>
          <p:nvPr>
            <p:ph type="title"/>
          </p:nvPr>
        </p:nvSpPr>
        <p:spPr>
          <a:xfrm>
            <a:off x="810000" y="447188"/>
            <a:ext cx="10571998" cy="970450"/>
          </a:xfrm>
          <a:effectLst/>
        </p:spPr>
        <p:txBody>
          <a:bodyPr anchor="ctr">
            <a:normAutofit/>
          </a:bodyPr>
          <a:lstStyle/>
          <a:p>
            <a:pPr algn="ctr">
              <a:defRPr/>
            </a:pPr>
            <a:r>
              <a:rPr lang="fr-BE" sz="2800" dirty="0">
                <a:solidFill>
                  <a:schemeClr val="tx1"/>
                </a:solidFill>
                <a:latin typeface="Poppins SemiBold" pitchFamily="2" charset="77"/>
                <a:cs typeface="Poppins SemiBold" pitchFamily="2" charset="77"/>
              </a:rPr>
              <a:t>TROUBLES BIPOLAIRES, IMAGERIE CÉRÉBRALE ET PROCESSUS EMOTIONNELS</a:t>
            </a:r>
          </a:p>
        </p:txBody>
      </p:sp>
      <p:sp>
        <p:nvSpPr>
          <p:cNvPr id="73" name="Freeform: Shape 72">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1576408"/>
            <a:ext cx="10917814"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450" name="Espace réservé du contenu 2">
            <a:extLst>
              <a:ext uri="{FF2B5EF4-FFF2-40B4-BE49-F238E27FC236}">
                <a16:creationId xmlns:a16="http://schemas.microsoft.com/office/drawing/2014/main" id="{ED96FC62-04F2-2742-9B0D-89F605846D3E}"/>
              </a:ext>
            </a:extLst>
          </p:cNvPr>
          <p:cNvSpPr>
            <a:spLocks noGrp="1" noChangeArrowheads="1"/>
          </p:cNvSpPr>
          <p:nvPr>
            <p:ph idx="1"/>
          </p:nvPr>
        </p:nvSpPr>
        <p:spPr>
          <a:xfrm>
            <a:off x="1115732" y="2222287"/>
            <a:ext cx="9966953" cy="3636511"/>
          </a:xfrm>
          <a:effectLst/>
        </p:spPr>
        <p:txBody>
          <a:bodyPr>
            <a:normAutofit/>
          </a:bodyPr>
          <a:lstStyle/>
          <a:p>
            <a:pPr eaLnBrk="1" hangingPunct="1"/>
            <a:r>
              <a:rPr lang="fr-FR" altLang="fr-FR" b="1" dirty="0">
                <a:solidFill>
                  <a:schemeClr val="accent4"/>
                </a:solidFill>
                <a:latin typeface="Poppins" pitchFamily="2" charset="77"/>
                <a:cs typeface="Poppins" pitchFamily="2" charset="77"/>
              </a:rPr>
              <a:t>Troubles Bipolaires </a:t>
            </a:r>
            <a:r>
              <a:rPr lang="fr-FR" altLang="fr-FR" b="1" dirty="0">
                <a:latin typeface="Poppins" pitchFamily="2" charset="77"/>
                <a:cs typeface="Poppins" pitchFamily="2" charset="77"/>
              </a:rPr>
              <a:t>VS </a:t>
            </a:r>
            <a:r>
              <a:rPr lang="fr-FR" altLang="fr-FR" b="1" dirty="0">
                <a:solidFill>
                  <a:schemeClr val="accent4"/>
                </a:solidFill>
                <a:latin typeface="Poppins" pitchFamily="2" charset="77"/>
                <a:cs typeface="Poppins" pitchFamily="2" charset="77"/>
              </a:rPr>
              <a:t>volontaires sains </a:t>
            </a:r>
            <a:r>
              <a:rPr lang="fr-FR" altLang="fr-FR" dirty="0">
                <a:latin typeface="Poppins" pitchFamily="2" charset="77"/>
                <a:cs typeface="Poppins" pitchFamily="2" charset="77"/>
              </a:rPr>
              <a:t>:</a:t>
            </a:r>
          </a:p>
          <a:p>
            <a:pPr lvl="1" eaLnBrk="1" hangingPunct="1"/>
            <a:r>
              <a:rPr lang="fr-FR" altLang="fr-FR" dirty="0">
                <a:latin typeface="Poppins" pitchFamily="2" charset="77"/>
                <a:cs typeface="Poppins" pitchFamily="2" charset="77"/>
              </a:rPr>
              <a:t>Sous activation du Cortex Frontal Inférieur (CFI)</a:t>
            </a:r>
          </a:p>
          <a:p>
            <a:pPr lvl="1" eaLnBrk="1" hangingPunct="1"/>
            <a:r>
              <a:rPr lang="fr-FR" altLang="fr-FR" dirty="0">
                <a:latin typeface="Poppins" pitchFamily="2" charset="77"/>
                <a:cs typeface="Poppins" pitchFamily="2" charset="77"/>
              </a:rPr>
              <a:t>Hyper activation des structures limbiques dont les ganglions de la base, l’</a:t>
            </a:r>
            <a:r>
              <a:rPr lang="fr-FR" altLang="fr-FR" dirty="0" err="1">
                <a:latin typeface="Poppins" pitchFamily="2" charset="77"/>
                <a:cs typeface="Poppins" pitchFamily="2" charset="77"/>
              </a:rPr>
              <a:t>hyppocampe</a:t>
            </a:r>
            <a:r>
              <a:rPr lang="fr-FR" altLang="fr-FR" dirty="0">
                <a:latin typeface="Poppins" pitchFamily="2" charset="77"/>
                <a:cs typeface="Poppins" pitchFamily="2" charset="77"/>
              </a:rPr>
              <a:t> et l’amygdale, </a:t>
            </a:r>
          </a:p>
          <a:p>
            <a:pPr lvl="1" eaLnBrk="1" hangingPunct="1"/>
            <a:endParaRPr lang="fr-FR" altLang="fr-FR" b="1" dirty="0">
              <a:solidFill>
                <a:schemeClr val="accent4"/>
              </a:solidFill>
              <a:latin typeface="Poppins" pitchFamily="2" charset="77"/>
              <a:cs typeface="Poppins" pitchFamily="2" charset="77"/>
            </a:endParaRPr>
          </a:p>
          <a:p>
            <a:pPr eaLnBrk="1" hangingPunct="1"/>
            <a:r>
              <a:rPr lang="fr-FR" altLang="fr-FR" b="1" dirty="0">
                <a:solidFill>
                  <a:schemeClr val="accent4"/>
                </a:solidFill>
                <a:latin typeface="Poppins" pitchFamily="2" charset="77"/>
                <a:cs typeface="Poppins" pitchFamily="2" charset="77"/>
              </a:rPr>
              <a:t>Expérimentations utilisant des paradigmes émotionnels ou cognitifs </a:t>
            </a:r>
            <a:r>
              <a:rPr lang="fr-FR" altLang="fr-FR" dirty="0">
                <a:latin typeface="Poppins" pitchFamily="2" charset="77"/>
                <a:cs typeface="Poppins" pitchFamily="2" charset="77"/>
              </a:rPr>
              <a:t>:</a:t>
            </a:r>
          </a:p>
          <a:p>
            <a:pPr lvl="1" eaLnBrk="1" hangingPunct="1"/>
            <a:r>
              <a:rPr lang="fr-FR" altLang="fr-FR" dirty="0">
                <a:latin typeface="Poppins" pitchFamily="2" charset="77"/>
                <a:cs typeface="Poppins" pitchFamily="2" charset="77"/>
              </a:rPr>
              <a:t>Anomalies de fonctionnement CFI dans les processus cognitifs et émotionnels</a:t>
            </a:r>
          </a:p>
          <a:p>
            <a:pPr lvl="1" eaLnBrk="1" hangingPunct="1"/>
            <a:r>
              <a:rPr lang="fr-FR" altLang="fr-FR" dirty="0">
                <a:latin typeface="Poppins" pitchFamily="2" charset="77"/>
                <a:cs typeface="Poppins" pitchFamily="2" charset="77"/>
              </a:rPr>
              <a:t>Sous activation CFI en particulier en état maniaque</a:t>
            </a:r>
          </a:p>
          <a:p>
            <a:pPr lvl="1" eaLnBrk="1" hangingPunct="1"/>
            <a:r>
              <a:rPr lang="fr-FR" altLang="fr-FR" dirty="0">
                <a:latin typeface="Poppins" pitchFamily="2" charset="77"/>
                <a:cs typeface="Poppins" pitchFamily="2" charset="77"/>
              </a:rPr>
              <a:t>Activité limbique augmentée principalement associée aux processus émotionnels</a:t>
            </a:r>
          </a:p>
          <a:p>
            <a:pPr lvl="1" eaLnBrk="1" hangingPunct="1"/>
            <a:r>
              <a:rPr lang="fr-FR" altLang="fr-FR" dirty="0">
                <a:latin typeface="Poppins" pitchFamily="2" charset="77"/>
                <a:cs typeface="Poppins" pitchFamily="2" charset="77"/>
              </a:rPr>
              <a:t>Hyper activité de l’amygdale en état d’</a:t>
            </a:r>
            <a:r>
              <a:rPr lang="fr-FR" altLang="fr-FR" dirty="0" err="1">
                <a:latin typeface="Poppins" pitchFamily="2" charset="77"/>
                <a:cs typeface="Poppins" pitchFamily="2" charset="77"/>
              </a:rPr>
              <a:t>euthymie</a:t>
            </a:r>
            <a:endParaRPr lang="fr-FR" altLang="fr-FR" dirty="0">
              <a:latin typeface="Poppins" pitchFamily="2" charset="77"/>
              <a:cs typeface="Poppins" pitchFamily="2" charset="77"/>
            </a:endParaRPr>
          </a:p>
        </p:txBody>
      </p:sp>
    </p:spTree>
    <p:extLst>
      <p:ext uri="{BB962C8B-B14F-4D97-AF65-F5344CB8AC3E}">
        <p14:creationId xmlns:p14="http://schemas.microsoft.com/office/powerpoint/2010/main" val="215611905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5482" name="Rectangle 71">
            <a:extLst>
              <a:ext uri="{FF2B5EF4-FFF2-40B4-BE49-F238E27FC236}">
                <a16:creationId xmlns:a16="http://schemas.microsoft.com/office/drawing/2014/main" id="{ACC0AFF4-DE24-4460-B365-201169FB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3" name="Rectangle 73">
            <a:extLst>
              <a:ext uri="{FF2B5EF4-FFF2-40B4-BE49-F238E27FC236}">
                <a16:creationId xmlns:a16="http://schemas.microsoft.com/office/drawing/2014/main" id="{5C70A3E5-A8DE-4902-A3AC-BB854365F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22225">
            <a:solidFill>
              <a:srgbClr val="EDC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7A8190E-767D-4E61-943F-83A65FE54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22225">
            <a:solidFill>
              <a:srgbClr val="EDC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74" name="Image 3">
            <a:extLst>
              <a:ext uri="{FF2B5EF4-FFF2-40B4-BE49-F238E27FC236}">
                <a16:creationId xmlns:a16="http://schemas.microsoft.com/office/drawing/2014/main" id="{48205338-657C-CD4E-96B9-82D8583FC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3279" y="2177487"/>
            <a:ext cx="5325586" cy="2503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Image 2">
            <a:extLst>
              <a:ext uri="{FF2B5EF4-FFF2-40B4-BE49-F238E27FC236}">
                <a16:creationId xmlns:a16="http://schemas.microsoft.com/office/drawing/2014/main" id="{158B8F9D-57B2-6B4E-890B-4776D25374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66562" y="786899"/>
            <a:ext cx="4438728" cy="52842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31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9E75D15-CF17-4901-A858-1470ED65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5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DF323B8-8C06-4F56-BB4B-B8857128A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EFA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498" name="Image 2">
            <a:extLst>
              <a:ext uri="{FF2B5EF4-FFF2-40B4-BE49-F238E27FC236}">
                <a16:creationId xmlns:a16="http://schemas.microsoft.com/office/drawing/2014/main" id="{4F35AD89-BD2B-D140-92DF-958E2DA5F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83781" y="786900"/>
            <a:ext cx="8224438" cy="52842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807814D-FACA-7B4B-A268-40D5B3DD3539}"/>
              </a:ext>
            </a:extLst>
          </p:cNvPr>
          <p:cNvSpPr/>
          <p:nvPr/>
        </p:nvSpPr>
        <p:spPr>
          <a:xfrm>
            <a:off x="9359900" y="3236384"/>
            <a:ext cx="863600" cy="287867"/>
          </a:xfrm>
          <a:prstGeom prst="rect">
            <a:avLst/>
          </a:prstGeom>
          <a:noFill/>
          <a:ln w="28575">
            <a:solidFill>
              <a:srgbClr val="DA00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2400"/>
          </a:p>
        </p:txBody>
      </p:sp>
    </p:spTree>
    <p:extLst>
      <p:ext uri="{BB962C8B-B14F-4D97-AF65-F5344CB8AC3E}">
        <p14:creationId xmlns:p14="http://schemas.microsoft.com/office/powerpoint/2010/main" val="2287407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715DA13C-570E-F947-802A-9B51B69974FB}"/>
              </a:ext>
            </a:extLst>
          </p:cNvPr>
          <p:cNvSpPr>
            <a:spLocks noGrp="1"/>
          </p:cNvSpPr>
          <p:nvPr>
            <p:ph type="title"/>
          </p:nvPr>
        </p:nvSpPr>
        <p:spPr>
          <a:xfrm>
            <a:off x="547569" y="1657350"/>
            <a:ext cx="6446205" cy="1018253"/>
          </a:xfrm>
        </p:spPr>
        <p:txBody>
          <a:bodyPr vert="horz" lIns="91440" tIns="45720" rIns="91440" bIns="45720" rtlCol="0" anchor="b">
            <a:normAutofit/>
          </a:bodyPr>
          <a:lstStyle/>
          <a:p>
            <a:r>
              <a:rPr lang="en-US" sz="5400" dirty="0"/>
              <a:t>INTRODUCTION</a:t>
            </a:r>
          </a:p>
        </p:txBody>
      </p:sp>
      <p:sp>
        <p:nvSpPr>
          <p:cNvPr id="9" name="Content Placeholder 8">
            <a:extLst>
              <a:ext uri="{FF2B5EF4-FFF2-40B4-BE49-F238E27FC236}">
                <a16:creationId xmlns:a16="http://schemas.microsoft.com/office/drawing/2014/main" id="{F02F7456-2838-49F2-B678-B0F4A348200D}"/>
              </a:ext>
            </a:extLst>
          </p:cNvPr>
          <p:cNvSpPr>
            <a:spLocks noGrp="1"/>
          </p:cNvSpPr>
          <p:nvPr>
            <p:ph idx="1"/>
          </p:nvPr>
        </p:nvSpPr>
        <p:spPr>
          <a:xfrm>
            <a:off x="547569" y="5307331"/>
            <a:ext cx="6446205" cy="1193105"/>
          </a:xfrm>
        </p:spPr>
        <p:txBody>
          <a:bodyPr vert="horz" lIns="91440" tIns="45720" rIns="91440" bIns="45720" rtlCol="0" anchor="t">
            <a:normAutofit/>
          </a:bodyPr>
          <a:lstStyle/>
          <a:p>
            <a:pPr marL="0" indent="0">
              <a:buNone/>
            </a:pPr>
            <a:r>
              <a:rPr lang="en-US" b="1" dirty="0">
                <a:latin typeface="Poppins SemiBold" pitchFamily="2" charset="77"/>
                <a:cs typeface="Poppins SemiBold" pitchFamily="2" charset="77"/>
              </a:rPr>
              <a:t>Steve Gravy</a:t>
            </a:r>
            <a:br>
              <a:rPr lang="en-US" b="1" dirty="0">
                <a:latin typeface="Poppins SemiBold" pitchFamily="2" charset="77"/>
                <a:cs typeface="Poppins SemiBold" pitchFamily="2" charset="77"/>
              </a:rPr>
            </a:br>
            <a:br>
              <a:rPr lang="en-US" b="1" dirty="0">
                <a:latin typeface="Poppins SemiBold" pitchFamily="2" charset="77"/>
                <a:cs typeface="Poppins SemiBold" pitchFamily="2" charset="77"/>
              </a:rPr>
            </a:br>
            <a:r>
              <a:rPr lang="en-US" b="1" dirty="0" err="1">
                <a:latin typeface="Poppins SemiBold" pitchFamily="2" charset="77"/>
                <a:cs typeface="Poppins SemiBold" pitchFamily="2" charset="77"/>
              </a:rPr>
              <a:t>Président</a:t>
            </a:r>
            <a:r>
              <a:rPr lang="en-US" b="1" dirty="0">
                <a:latin typeface="Poppins SemiBold" pitchFamily="2" charset="77"/>
                <a:cs typeface="Poppins SemiBold" pitchFamily="2" charset="77"/>
              </a:rPr>
              <a:t> de </a:t>
            </a:r>
            <a:r>
              <a:rPr lang="en-US" b="1" dirty="0" err="1">
                <a:latin typeface="Poppins SemiBold" pitchFamily="2" charset="77"/>
                <a:cs typeface="Poppins SemiBold" pitchFamily="2" charset="77"/>
              </a:rPr>
              <a:t>l’ASBL</a:t>
            </a:r>
            <a:r>
              <a:rPr lang="en-US" b="1" dirty="0">
                <a:latin typeface="Poppins SemiBold" pitchFamily="2" charset="77"/>
                <a:cs typeface="Poppins SemiBold" pitchFamily="2" charset="77"/>
              </a:rPr>
              <a:t> Le </a:t>
            </a:r>
            <a:r>
              <a:rPr lang="en-US" b="1" dirty="0" err="1">
                <a:latin typeface="Poppins SemiBold" pitchFamily="2" charset="77"/>
                <a:cs typeface="Poppins SemiBold" pitchFamily="2" charset="77"/>
              </a:rPr>
              <a:t>Funambule</a:t>
            </a:r>
            <a:endParaRPr lang="en-US" b="1" dirty="0">
              <a:latin typeface="Poppins SemiBold" pitchFamily="2" charset="77"/>
              <a:cs typeface="Poppins SemiBold" pitchFamily="2" charset="77"/>
            </a:endParaRPr>
          </a:p>
        </p:txBody>
      </p:sp>
      <p:sp>
        <p:nvSpPr>
          <p:cNvPr id="21" name="Rectangle 20">
            <a:extLst>
              <a:ext uri="{FF2B5EF4-FFF2-40B4-BE49-F238E27FC236}">
                <a16:creationId xmlns:a16="http://schemas.microsoft.com/office/drawing/2014/main" id="{DE840DC3-FA92-4DF9-B0C0-9B252C62A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1342" y="0"/>
            <a:ext cx="465065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id="{D0427799-4123-4501-8A01-F093870B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4806" y="958640"/>
            <a:ext cx="336373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0FBD6E61-07D3-024E-B5FE-DDE0F693345A}"/>
              </a:ext>
            </a:extLst>
          </p:cNvPr>
          <p:cNvPicPr>
            <a:picLocks noChangeAspect="1"/>
          </p:cNvPicPr>
          <p:nvPr/>
        </p:nvPicPr>
        <p:blipFill>
          <a:blip r:embed="rId2"/>
          <a:stretch>
            <a:fillRect/>
          </a:stretch>
        </p:blipFill>
        <p:spPr>
          <a:xfrm>
            <a:off x="8414238" y="1903899"/>
            <a:ext cx="2904865" cy="2901068"/>
          </a:xfrm>
          <a:prstGeom prst="rect">
            <a:avLst/>
          </a:prstGeom>
        </p:spPr>
      </p:pic>
    </p:spTree>
    <p:extLst>
      <p:ext uri="{BB962C8B-B14F-4D97-AF65-F5344CB8AC3E}">
        <p14:creationId xmlns:p14="http://schemas.microsoft.com/office/powerpoint/2010/main" val="227730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Image 1">
            <a:extLst>
              <a:ext uri="{FF2B5EF4-FFF2-40B4-BE49-F238E27FC236}">
                <a16:creationId xmlns:a16="http://schemas.microsoft.com/office/drawing/2014/main" id="{719460E1-ABAA-F948-898A-7D6F64F2E9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265" y="1489797"/>
            <a:ext cx="9696451"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ZoneTexte 2">
            <a:extLst>
              <a:ext uri="{FF2B5EF4-FFF2-40B4-BE49-F238E27FC236}">
                <a16:creationId xmlns:a16="http://schemas.microsoft.com/office/drawing/2014/main" id="{7E8BFCA5-4193-534B-9D52-A404EEE284E8}"/>
              </a:ext>
            </a:extLst>
          </p:cNvPr>
          <p:cNvSpPr txBox="1">
            <a:spLocks noChangeArrowheads="1"/>
          </p:cNvSpPr>
          <p:nvPr/>
        </p:nvSpPr>
        <p:spPr bwMode="auto">
          <a:xfrm>
            <a:off x="-48684" y="6557434"/>
            <a:ext cx="1123315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fr-FR" sz="1333">
                <a:solidFill>
                  <a:schemeClr val="tx2"/>
                </a:solidFill>
              </a:rPr>
              <a:t>dlPFC: dorsloateral prefrontal cortex; vlPFC: ventrolateral prefrontal cortex; mdPFC: mediodorsal prefrontal cortex; ACC: anterior cingulate cortex</a:t>
            </a:r>
          </a:p>
        </p:txBody>
      </p:sp>
      <p:sp>
        <p:nvSpPr>
          <p:cNvPr id="2" name="ZoneTexte 1">
            <a:extLst>
              <a:ext uri="{FF2B5EF4-FFF2-40B4-BE49-F238E27FC236}">
                <a16:creationId xmlns:a16="http://schemas.microsoft.com/office/drawing/2014/main" id="{A170A787-FC8A-F644-8DC1-03FDDA33A79A}"/>
              </a:ext>
            </a:extLst>
          </p:cNvPr>
          <p:cNvSpPr txBox="1"/>
          <p:nvPr/>
        </p:nvSpPr>
        <p:spPr>
          <a:xfrm>
            <a:off x="770466" y="322429"/>
            <a:ext cx="10651067" cy="646331"/>
          </a:xfrm>
          <a:prstGeom prst="rect">
            <a:avLst/>
          </a:prstGeom>
          <a:noFill/>
        </p:spPr>
        <p:txBody>
          <a:bodyPr wrap="square" rtlCol="0">
            <a:spAutoFit/>
          </a:bodyPr>
          <a:lstStyle/>
          <a:p>
            <a:r>
              <a:rPr lang="fr-BE" b="1" dirty="0">
                <a:solidFill>
                  <a:schemeClr val="accent1"/>
                </a:solidFill>
                <a:latin typeface="Poppins SemiBold" pitchFamily="2" charset="77"/>
                <a:cs typeface="Poppins SemiBold" pitchFamily="2" charset="77"/>
              </a:rPr>
              <a:t>Cartographie cérébrale des structures et circuits impliqués dans la gestion des émotions  </a:t>
            </a:r>
          </a:p>
          <a:p>
            <a:endParaRPr lang="fr-FR" dirty="0"/>
          </a:p>
        </p:txBody>
      </p:sp>
    </p:spTree>
    <p:extLst>
      <p:ext uri="{BB962C8B-B14F-4D97-AF65-F5344CB8AC3E}">
        <p14:creationId xmlns:p14="http://schemas.microsoft.com/office/powerpoint/2010/main" val="17632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1000"/>
                                  </p:stCondLst>
                                  <p:childTnLst>
                                    <p:set>
                                      <p:cBhvr>
                                        <p:cTn id="6" dur="1" fill="hold">
                                          <p:stCondLst>
                                            <p:cond delay="0"/>
                                          </p:stCondLst>
                                        </p:cTn>
                                        <p:tgtEl>
                                          <p:spTgt spid="107522"/>
                                        </p:tgtEl>
                                        <p:attrNameLst>
                                          <p:attrName>style.visibility</p:attrName>
                                        </p:attrNameLst>
                                      </p:cBhvr>
                                      <p:to>
                                        <p:strVal val="visible"/>
                                      </p:to>
                                    </p:set>
                                    <p:animEffect transition="in" filter="dissolve">
                                      <p:cBhvr>
                                        <p:cTn id="7" dur="5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9D021E3A-485E-2746-8548-04B82B82D873}"/>
              </a:ext>
            </a:extLst>
          </p:cNvPr>
          <p:cNvSpPr>
            <a:spLocks noChangeArrowheads="1"/>
          </p:cNvSpPr>
          <p:nvPr/>
        </p:nvSpPr>
        <p:spPr bwMode="auto">
          <a:xfrm>
            <a:off x="304800" y="1411817"/>
            <a:ext cx="11684000" cy="5157181"/>
          </a:xfrm>
          <a:prstGeom prst="rect">
            <a:avLst/>
          </a:prstGeom>
          <a:solidFill>
            <a:schemeClr val="tx1"/>
          </a:solidFill>
          <a:ln>
            <a:noFill/>
          </a:ln>
        </p:spPr>
        <p:txBody>
          <a:bodyPr wrap="square">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ts val="3333"/>
              </a:lnSpc>
              <a:buFont typeface="Arial" panose="020B0604020202020204" pitchFamily="34" charset="0"/>
              <a:buChar char="•"/>
              <a:defRPr/>
            </a:pPr>
            <a:r>
              <a:rPr lang="fr-BE" altLang="fr-FR" sz="2400" dirty="0">
                <a:solidFill>
                  <a:schemeClr val="bg1"/>
                </a:solidFill>
                <a:latin typeface="Poppins" pitchFamily="2" charset="77"/>
                <a:cs typeface="Poppins" pitchFamily="2" charset="77"/>
              </a:rPr>
              <a:t>Les neurosciences s’intéressent enfin au substrat neuronal des émotions </a:t>
            </a:r>
          </a:p>
          <a:p>
            <a:pPr>
              <a:lnSpc>
                <a:spcPts val="3333"/>
              </a:lnSpc>
              <a:buFont typeface="Arial" panose="020B0604020202020204" pitchFamily="34" charset="0"/>
              <a:buChar char="•"/>
              <a:defRPr/>
            </a:pPr>
            <a:r>
              <a:rPr lang="fr-BE" altLang="fr-FR" sz="2400" dirty="0">
                <a:solidFill>
                  <a:schemeClr val="bg1"/>
                </a:solidFill>
                <a:latin typeface="Poppins" pitchFamily="2" charset="77"/>
                <a:cs typeface="Poppins" pitchFamily="2" charset="77"/>
              </a:rPr>
              <a:t>Les circuits cérébraux impliqués dans les phénomènes d’instabilité émotionnelle ou d’</a:t>
            </a:r>
            <a:r>
              <a:rPr lang="fr-BE" altLang="fr-FR" sz="2400" dirty="0" err="1">
                <a:solidFill>
                  <a:schemeClr val="bg1"/>
                </a:solidFill>
                <a:latin typeface="Poppins" pitchFamily="2" charset="77"/>
                <a:cs typeface="Poppins" pitchFamily="2" charset="77"/>
              </a:rPr>
              <a:t>hyper-réactivité</a:t>
            </a:r>
            <a:r>
              <a:rPr lang="fr-BE" altLang="fr-FR" sz="2400" dirty="0">
                <a:solidFill>
                  <a:schemeClr val="bg1"/>
                </a:solidFill>
                <a:latin typeface="Poppins" pitchFamily="2" charset="77"/>
                <a:cs typeface="Poppins" pitchFamily="2" charset="77"/>
              </a:rPr>
              <a:t> émotionnelle sont de mieux en mieux connus dans les troubles « psychiatriques »</a:t>
            </a:r>
          </a:p>
          <a:p>
            <a:pPr>
              <a:lnSpc>
                <a:spcPts val="3333"/>
              </a:lnSpc>
              <a:buFont typeface="Arial" panose="020B0604020202020204" pitchFamily="34" charset="0"/>
              <a:buChar char="•"/>
              <a:defRPr/>
            </a:pPr>
            <a:r>
              <a:rPr lang="fr-BE" altLang="fr-FR" sz="2400" dirty="0">
                <a:solidFill>
                  <a:schemeClr val="bg1"/>
                </a:solidFill>
                <a:latin typeface="Poppins" pitchFamily="2" charset="77"/>
                <a:cs typeface="Poppins" pitchFamily="2" charset="77"/>
              </a:rPr>
              <a:t>Forme d’instabilité neuronale </a:t>
            </a:r>
          </a:p>
          <a:p>
            <a:pPr lvl="1">
              <a:lnSpc>
                <a:spcPts val="3333"/>
              </a:lnSpc>
              <a:buFont typeface="Wingdings" panose="05000000000000000000" pitchFamily="2" charset="2"/>
              <a:buChar char="Ø"/>
              <a:defRPr/>
            </a:pPr>
            <a:r>
              <a:rPr lang="fr-BE" altLang="fr-FR" sz="2400" dirty="0">
                <a:solidFill>
                  <a:schemeClr val="bg1"/>
                </a:solidFill>
                <a:latin typeface="Poppins" pitchFamily="2" charset="77"/>
                <a:cs typeface="Poppins" pitchFamily="2" charset="77"/>
              </a:rPr>
              <a:t>Instabilité ressentie et observée sur le plan émotionnel, affectif et cognitif.  </a:t>
            </a:r>
          </a:p>
          <a:p>
            <a:pPr>
              <a:lnSpc>
                <a:spcPts val="3333"/>
              </a:lnSpc>
              <a:buFont typeface="Arial" panose="020B0604020202020204" pitchFamily="34" charset="0"/>
              <a:buChar char="•"/>
              <a:defRPr/>
            </a:pPr>
            <a:r>
              <a:rPr lang="fr-BE" altLang="fr-FR" sz="2400" dirty="0">
                <a:solidFill>
                  <a:schemeClr val="bg1"/>
                </a:solidFill>
                <a:latin typeface="Poppins" pitchFamily="2" charset="77"/>
                <a:cs typeface="Poppins" pitchFamily="2" charset="77"/>
              </a:rPr>
              <a:t>Dissociation Cortico-Limbique</a:t>
            </a:r>
          </a:p>
          <a:p>
            <a:pPr>
              <a:lnSpc>
                <a:spcPts val="3333"/>
              </a:lnSpc>
              <a:buFont typeface="Arial" panose="020B0604020202020204" pitchFamily="34" charset="0"/>
              <a:buChar char="•"/>
              <a:defRPr/>
            </a:pPr>
            <a:r>
              <a:rPr lang="fr-BE" altLang="fr-FR" sz="2400" dirty="0">
                <a:solidFill>
                  <a:schemeClr val="bg1"/>
                </a:solidFill>
                <a:latin typeface="Poppins" pitchFamily="2" charset="77"/>
                <a:cs typeface="Poppins" pitchFamily="2" charset="77"/>
              </a:rPr>
              <a:t>Ou… </a:t>
            </a:r>
            <a:r>
              <a:rPr lang="fr-BE" altLang="fr-FR" sz="2400" dirty="0">
                <a:solidFill>
                  <a:srgbClr val="FF0000"/>
                </a:solidFill>
                <a:latin typeface="Poppins" pitchFamily="2" charset="77"/>
                <a:cs typeface="Poppins" pitchFamily="2" charset="77"/>
              </a:rPr>
              <a:t>difficultés de communication dans le couple « Emotion-Raison »   </a:t>
            </a:r>
          </a:p>
          <a:p>
            <a:pPr>
              <a:lnSpc>
                <a:spcPts val="3333"/>
              </a:lnSpc>
              <a:buFont typeface="Arial" panose="020B0604020202020204" pitchFamily="34" charset="0"/>
              <a:buChar char="•"/>
              <a:defRPr/>
            </a:pPr>
            <a:endParaRPr lang="fr-BE" altLang="fr-FR" sz="2400" dirty="0">
              <a:solidFill>
                <a:srgbClr val="FF0000"/>
              </a:solidFill>
              <a:latin typeface="Poppins" pitchFamily="2" charset="77"/>
              <a:cs typeface="Poppins" pitchFamily="2" charset="77"/>
            </a:endParaRPr>
          </a:p>
          <a:p>
            <a:pPr marL="0" indent="0">
              <a:lnSpc>
                <a:spcPts val="3333"/>
              </a:lnSpc>
              <a:defRPr/>
            </a:pPr>
            <a:r>
              <a:rPr lang="fr-BE" altLang="fr-FR" sz="2400" dirty="0">
                <a:solidFill>
                  <a:srgbClr val="FF0000"/>
                </a:solidFill>
                <a:latin typeface="Poppins" pitchFamily="2" charset="77"/>
                <a:cs typeface="Poppins" pitchFamily="2" charset="77"/>
              </a:rPr>
              <a:t>        Instabilité émotionnelle en tant que prodrome à détecter et traiter</a:t>
            </a:r>
          </a:p>
          <a:p>
            <a:pPr>
              <a:lnSpc>
                <a:spcPts val="3333"/>
              </a:lnSpc>
              <a:buFont typeface="Arial" panose="020B0604020202020204" pitchFamily="34" charset="0"/>
              <a:buChar char="•"/>
              <a:defRPr/>
            </a:pPr>
            <a:endParaRPr lang="fr-BE" altLang="fr-FR" sz="2400" dirty="0">
              <a:solidFill>
                <a:srgbClr val="FF0000"/>
              </a:solidFill>
              <a:latin typeface="Poppins" pitchFamily="2" charset="77"/>
              <a:cs typeface="Poppins" pitchFamily="2" charset="77"/>
            </a:endParaRPr>
          </a:p>
        </p:txBody>
      </p:sp>
      <p:sp>
        <p:nvSpPr>
          <p:cNvPr id="108548" name="Titre 1">
            <a:extLst>
              <a:ext uri="{FF2B5EF4-FFF2-40B4-BE49-F238E27FC236}">
                <a16:creationId xmlns:a16="http://schemas.microsoft.com/office/drawing/2014/main" id="{18F91946-017C-4B4D-B342-0516AB3EF9A6}"/>
              </a:ext>
            </a:extLst>
          </p:cNvPr>
          <p:cNvSpPr txBox="1">
            <a:spLocks noChangeArrowheads="1"/>
          </p:cNvSpPr>
          <p:nvPr/>
        </p:nvSpPr>
        <p:spPr bwMode="auto">
          <a:xfrm>
            <a:off x="304800" y="289002"/>
            <a:ext cx="11684000" cy="946151"/>
          </a:xfrm>
          <a:prstGeom prst="rect">
            <a:avLst/>
          </a:prstGeom>
          <a:solidFill>
            <a:schemeClr val="tx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BE" altLang="fr-FR" sz="4267" b="1" dirty="0">
                <a:solidFill>
                  <a:schemeClr val="bg1"/>
                </a:solidFill>
                <a:latin typeface="Poppins SemiBold" pitchFamily="2" charset="77"/>
                <a:cs typeface="Poppins SemiBold" pitchFamily="2" charset="77"/>
              </a:rPr>
              <a:t>Émotions, cerveau et troubles bipolaires</a:t>
            </a:r>
          </a:p>
        </p:txBody>
      </p:sp>
      <p:sp>
        <p:nvSpPr>
          <p:cNvPr id="5" name="Rectangle : coins arrondis 4">
            <a:extLst>
              <a:ext uri="{FF2B5EF4-FFF2-40B4-BE49-F238E27FC236}">
                <a16:creationId xmlns:a16="http://schemas.microsoft.com/office/drawing/2014/main" id="{1A3B5DA2-1390-D948-994F-2948C81CC247}"/>
              </a:ext>
            </a:extLst>
          </p:cNvPr>
          <p:cNvSpPr/>
          <p:nvPr/>
        </p:nvSpPr>
        <p:spPr>
          <a:xfrm>
            <a:off x="1325034" y="4741333"/>
            <a:ext cx="9952566" cy="5566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80990" indent="-380990" algn="ctr">
              <a:buFont typeface="Arial" panose="020B0604020202020204" pitchFamily="34" charset="0"/>
              <a:buChar char="•"/>
              <a:defRPr/>
            </a:pPr>
            <a:endParaRPr lang="fr-BE" sz="2400"/>
          </a:p>
        </p:txBody>
      </p:sp>
    </p:spTree>
    <p:extLst>
      <p:ext uri="{BB962C8B-B14F-4D97-AF65-F5344CB8AC3E}">
        <p14:creationId xmlns:p14="http://schemas.microsoft.com/office/powerpoint/2010/main" val="182941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9D021E3A-485E-2746-8548-04B82B82D873}"/>
              </a:ext>
            </a:extLst>
          </p:cNvPr>
          <p:cNvSpPr>
            <a:spLocks noChangeArrowheads="1"/>
          </p:cNvSpPr>
          <p:nvPr/>
        </p:nvSpPr>
        <p:spPr bwMode="auto">
          <a:xfrm>
            <a:off x="304800" y="1411817"/>
            <a:ext cx="11684000" cy="5359159"/>
          </a:xfrm>
          <a:prstGeom prst="rect">
            <a:avLst/>
          </a:prstGeom>
          <a:solidFill>
            <a:schemeClr val="tx1"/>
          </a:solidFill>
          <a:ln>
            <a:noFill/>
          </a:ln>
        </p:spPr>
        <p:txBody>
          <a:bodyPr wrap="square">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342900" indent="-342900">
              <a:lnSpc>
                <a:spcPts val="3200"/>
              </a:lnSpc>
              <a:buFont typeface="Arial" panose="020B0604020202020204" pitchFamily="34" charset="0"/>
              <a:buChar char="•"/>
              <a:defRPr/>
            </a:pPr>
            <a:r>
              <a:rPr lang="fr-FR" altLang="fr-FR" sz="2400" dirty="0">
                <a:solidFill>
                  <a:schemeClr val="bg1"/>
                </a:solidFill>
                <a:latin typeface="Poppins" pitchFamily="2" charset="77"/>
                <a:cs typeface="Poppins" pitchFamily="2" charset="77"/>
              </a:rPr>
              <a:t>Il est communément admis que l’origine des troubles bipolaires réside dans des </a:t>
            </a:r>
            <a:r>
              <a:rPr lang="fr-FR" altLang="fr-FR" sz="2400" dirty="0">
                <a:solidFill>
                  <a:schemeClr val="accent4"/>
                </a:solidFill>
                <a:latin typeface="Poppins" pitchFamily="2" charset="77"/>
                <a:cs typeface="Poppins" pitchFamily="2" charset="77"/>
              </a:rPr>
              <a:t>anomalies de structure et de fonctionnement de circuits cérébraux impliqués dans le contrôle et la gestion des émotions </a:t>
            </a:r>
          </a:p>
          <a:p>
            <a:pPr marL="342900" indent="-342900">
              <a:lnSpc>
                <a:spcPts val="3200"/>
              </a:lnSpc>
              <a:buFont typeface="Arial" panose="020B0604020202020204" pitchFamily="34" charset="0"/>
              <a:buChar char="•"/>
              <a:defRPr/>
            </a:pPr>
            <a:r>
              <a:rPr lang="fr-FR" altLang="fr-FR" sz="2400" dirty="0">
                <a:solidFill>
                  <a:schemeClr val="bg1"/>
                </a:solidFill>
                <a:latin typeface="Poppins" pitchFamily="2" charset="77"/>
                <a:cs typeface="Poppins" pitchFamily="2" charset="77"/>
              </a:rPr>
              <a:t>En particulier, </a:t>
            </a:r>
          </a:p>
          <a:p>
            <a:pPr marL="800100" lvl="1" indent="-342900">
              <a:lnSpc>
                <a:spcPts val="3200"/>
              </a:lnSpc>
              <a:buFont typeface="Arial" panose="020B0604020202020204" pitchFamily="34" charset="0"/>
              <a:buChar char="•"/>
              <a:defRPr/>
            </a:pPr>
            <a:r>
              <a:rPr lang="fr-FR" altLang="fr-FR" sz="2400" dirty="0">
                <a:solidFill>
                  <a:schemeClr val="bg1"/>
                </a:solidFill>
                <a:latin typeface="Poppins" pitchFamily="2" charset="77"/>
                <a:cs typeface="Poppins" pitchFamily="2" charset="77"/>
              </a:rPr>
              <a:t>Perturbations aux </a:t>
            </a:r>
            <a:r>
              <a:rPr lang="fr-FR" altLang="fr-FR" sz="2400" dirty="0">
                <a:solidFill>
                  <a:schemeClr val="accent4"/>
                </a:solidFill>
                <a:latin typeface="Poppins" pitchFamily="2" charset="77"/>
                <a:cs typeface="Poppins" pitchFamily="2" charset="77"/>
              </a:rPr>
              <a:t>stades précoces de développement</a:t>
            </a:r>
            <a:r>
              <a:rPr lang="fr-FR" altLang="fr-FR" sz="2400" dirty="0">
                <a:solidFill>
                  <a:schemeClr val="bg1"/>
                </a:solidFill>
                <a:latin typeface="Poppins" pitchFamily="2" charset="77"/>
                <a:cs typeface="Poppins" pitchFamily="2" charset="77"/>
              </a:rPr>
              <a:t> de circuits cérébraux qui modulent les comportements émotionnels  </a:t>
            </a:r>
          </a:p>
          <a:p>
            <a:pPr marL="800100" lvl="1" indent="-342900">
              <a:lnSpc>
                <a:spcPts val="3200"/>
              </a:lnSpc>
              <a:buFont typeface="Arial" panose="020B0604020202020204" pitchFamily="34" charset="0"/>
              <a:buChar char="•"/>
              <a:defRPr/>
            </a:pPr>
            <a:r>
              <a:rPr lang="fr-FR" altLang="fr-FR" sz="2400" dirty="0">
                <a:solidFill>
                  <a:schemeClr val="bg1"/>
                </a:solidFill>
                <a:latin typeface="Poppins" pitchFamily="2" charset="77"/>
                <a:cs typeface="Poppins" pitchFamily="2" charset="77"/>
              </a:rPr>
              <a:t>Insuffisance de </a:t>
            </a:r>
            <a:r>
              <a:rPr lang="fr-FR" altLang="fr-FR" sz="2400" dirty="0">
                <a:solidFill>
                  <a:schemeClr val="accent4"/>
                </a:solidFill>
                <a:latin typeface="Poppins" pitchFamily="2" charset="77"/>
                <a:cs typeface="Poppins" pitchFamily="2" charset="77"/>
              </a:rPr>
              <a:t>connectivité</a:t>
            </a:r>
            <a:r>
              <a:rPr lang="fr-FR" altLang="fr-FR" sz="2400" dirty="0">
                <a:solidFill>
                  <a:schemeClr val="bg1"/>
                </a:solidFill>
                <a:latin typeface="Poppins" pitchFamily="2" charset="77"/>
                <a:cs typeface="Poppins" pitchFamily="2" charset="77"/>
              </a:rPr>
              <a:t> (</a:t>
            </a:r>
            <a:r>
              <a:rPr lang="fr-FR" altLang="fr-FR" sz="2400" dirty="0">
                <a:solidFill>
                  <a:schemeClr val="accent4"/>
                </a:solidFill>
                <a:highlight>
                  <a:srgbClr val="FFFF00"/>
                </a:highlight>
                <a:latin typeface="Poppins" pitchFamily="2" charset="77"/>
                <a:cs typeface="Poppins" pitchFamily="2" charset="77"/>
              </a:rPr>
              <a:t>FUNCTIONAL CONNECTIVITY</a:t>
            </a:r>
            <a:r>
              <a:rPr lang="fr-FR" altLang="fr-FR" sz="2400" dirty="0">
                <a:solidFill>
                  <a:schemeClr val="bg1"/>
                </a:solidFill>
                <a:latin typeface="Poppins" pitchFamily="2" charset="77"/>
                <a:cs typeface="Poppins" pitchFamily="2" charset="77"/>
              </a:rPr>
              <a:t>) entre les régions et circuits préfrontaux et les structures du système limbique, en particulier l’amygdale. </a:t>
            </a:r>
          </a:p>
          <a:p>
            <a:pPr marL="342900" indent="-342900">
              <a:lnSpc>
                <a:spcPts val="3200"/>
              </a:lnSpc>
              <a:buFont typeface="Arial" panose="020B0604020202020204" pitchFamily="34" charset="0"/>
              <a:buChar char="•"/>
              <a:defRPr/>
            </a:pPr>
            <a:r>
              <a:rPr lang="fr-FR" altLang="fr-FR" sz="2400" dirty="0">
                <a:solidFill>
                  <a:schemeClr val="bg1"/>
                </a:solidFill>
                <a:latin typeface="Poppins" pitchFamily="2" charset="77"/>
                <a:cs typeface="Poppins" pitchFamily="2" charset="77"/>
              </a:rPr>
              <a:t>Cette impossibilité développementale d’établir des communications </a:t>
            </a:r>
            <a:r>
              <a:rPr lang="fr-FR" altLang="fr-FR" sz="2400" dirty="0" err="1">
                <a:solidFill>
                  <a:schemeClr val="bg1"/>
                </a:solidFill>
                <a:latin typeface="Poppins" pitchFamily="2" charset="77"/>
                <a:cs typeface="Poppins" pitchFamily="2" charset="77"/>
              </a:rPr>
              <a:t>fronto</a:t>
            </a:r>
            <a:r>
              <a:rPr lang="fr-FR" altLang="fr-FR" sz="2400" dirty="0">
                <a:solidFill>
                  <a:schemeClr val="bg1"/>
                </a:solidFill>
                <a:latin typeface="Poppins" pitchFamily="2" charset="77"/>
                <a:cs typeface="Poppins" pitchFamily="2" charset="77"/>
              </a:rPr>
              <a:t>-limbiques saines sous-tend </a:t>
            </a:r>
            <a:r>
              <a:rPr lang="fr-FR" altLang="fr-FR" sz="2400" dirty="0">
                <a:solidFill>
                  <a:schemeClr val="accent4"/>
                </a:solidFill>
                <a:latin typeface="Poppins" pitchFamily="2" charset="77"/>
                <a:cs typeface="Poppins" pitchFamily="2" charset="77"/>
              </a:rPr>
              <a:t>le début des productions symptomatiques</a:t>
            </a:r>
            <a:r>
              <a:rPr lang="fr-FR" altLang="fr-FR" sz="2400" dirty="0">
                <a:solidFill>
                  <a:schemeClr val="bg1"/>
                </a:solidFill>
                <a:latin typeface="Poppins" pitchFamily="2" charset="77"/>
                <a:cs typeface="Poppins" pitchFamily="2" charset="77"/>
              </a:rPr>
              <a:t> du trouble bipolaire et son évolution</a:t>
            </a:r>
          </a:p>
          <a:p>
            <a:pPr>
              <a:lnSpc>
                <a:spcPts val="3200"/>
              </a:lnSpc>
              <a:defRPr/>
            </a:pPr>
            <a:r>
              <a:rPr lang="it-IT" sz="1000" dirty="0">
                <a:latin typeface="Poppins" pitchFamily="2" charset="77"/>
                <a:cs typeface="Poppins" pitchFamily="2" charset="77"/>
                <a:hlinkClick r:id="rId3"/>
              </a:rPr>
              <a:t>Strakoski et al. Bipolar Disord. 2012 Jun; 14(4): 10.1111/j.1399-5618.</a:t>
            </a:r>
            <a:endParaRPr lang="fr-FR" altLang="fr-FR" sz="1000" dirty="0">
              <a:solidFill>
                <a:schemeClr val="bg1"/>
              </a:solidFill>
              <a:latin typeface="Poppins" pitchFamily="2" charset="77"/>
              <a:cs typeface="Poppins" pitchFamily="2" charset="77"/>
            </a:endParaRPr>
          </a:p>
        </p:txBody>
      </p:sp>
      <p:sp>
        <p:nvSpPr>
          <p:cNvPr id="108548" name="Titre 1">
            <a:extLst>
              <a:ext uri="{FF2B5EF4-FFF2-40B4-BE49-F238E27FC236}">
                <a16:creationId xmlns:a16="http://schemas.microsoft.com/office/drawing/2014/main" id="{18F91946-017C-4B4D-B342-0516AB3EF9A6}"/>
              </a:ext>
            </a:extLst>
          </p:cNvPr>
          <p:cNvSpPr txBox="1">
            <a:spLocks noChangeArrowheads="1"/>
          </p:cNvSpPr>
          <p:nvPr/>
        </p:nvSpPr>
        <p:spPr bwMode="auto">
          <a:xfrm>
            <a:off x="304800" y="289002"/>
            <a:ext cx="11684000" cy="946151"/>
          </a:xfrm>
          <a:prstGeom prst="rect">
            <a:avLst/>
          </a:prstGeom>
          <a:solidFill>
            <a:schemeClr val="tx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BE" altLang="fr-FR" sz="4267" b="1" dirty="0">
                <a:solidFill>
                  <a:schemeClr val="bg1"/>
                </a:solidFill>
                <a:latin typeface="Poppins SemiBold" pitchFamily="2" charset="77"/>
                <a:cs typeface="Poppins SemiBold" pitchFamily="2" charset="77"/>
              </a:rPr>
              <a:t>Émotions, cerveau et troubles bipolaires</a:t>
            </a:r>
          </a:p>
        </p:txBody>
      </p:sp>
    </p:spTree>
    <p:extLst>
      <p:ext uri="{BB962C8B-B14F-4D97-AF65-F5344CB8AC3E}">
        <p14:creationId xmlns:p14="http://schemas.microsoft.com/office/powerpoint/2010/main" val="1870273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52" name="Rectangle 72">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A334D938-D6B7-064C-B91D-803303FA2C14}"/>
              </a:ext>
            </a:extLst>
          </p:cNvPr>
          <p:cNvSpPr>
            <a:spLocks noGrp="1"/>
          </p:cNvSpPr>
          <p:nvPr>
            <p:ph type="title"/>
          </p:nvPr>
        </p:nvSpPr>
        <p:spPr>
          <a:xfrm>
            <a:off x="810000" y="447188"/>
            <a:ext cx="10571998" cy="970450"/>
          </a:xfrm>
          <a:effectLst/>
        </p:spPr>
        <p:txBody>
          <a:bodyPr anchor="ctr">
            <a:normAutofit/>
          </a:bodyPr>
          <a:lstStyle/>
          <a:p>
            <a:pPr algn="ctr">
              <a:defRPr/>
            </a:pPr>
            <a:r>
              <a:rPr lang="fr-BE" altLang="fr-FR" sz="2800" dirty="0">
                <a:solidFill>
                  <a:schemeClr val="tx1"/>
                </a:solidFill>
                <a:latin typeface="Poppins SemiBold" pitchFamily="2" charset="77"/>
                <a:cs typeface="Poppins SemiBold" pitchFamily="2" charset="77"/>
              </a:rPr>
              <a:t>Objectifs revisités</a:t>
            </a:r>
            <a:br>
              <a:rPr lang="fr-BE" altLang="fr-FR" sz="2800" dirty="0">
                <a:solidFill>
                  <a:schemeClr val="tx1"/>
                </a:solidFill>
                <a:latin typeface="Poppins SemiBold" pitchFamily="2" charset="77"/>
                <a:cs typeface="Poppins SemiBold" pitchFamily="2" charset="77"/>
              </a:rPr>
            </a:br>
            <a:r>
              <a:rPr lang="fr-BE" altLang="fr-FR" sz="2800" dirty="0">
                <a:solidFill>
                  <a:schemeClr val="tx1"/>
                </a:solidFill>
                <a:latin typeface="Poppins SemiBold" pitchFamily="2" charset="77"/>
                <a:cs typeface="Poppins SemiBold" pitchFamily="2" charset="77"/>
              </a:rPr>
              <a:t>« Stabilisateurs de l’humeur »</a:t>
            </a:r>
            <a:endParaRPr lang="fr-BE" sz="2800" dirty="0">
              <a:solidFill>
                <a:schemeClr val="tx1"/>
              </a:solidFill>
              <a:latin typeface="Poppins SemiBold" pitchFamily="2" charset="77"/>
              <a:cs typeface="Poppins SemiBold" pitchFamily="2" charset="77"/>
            </a:endParaRPr>
          </a:p>
        </p:txBody>
      </p:sp>
      <p:sp>
        <p:nvSpPr>
          <p:cNvPr id="75" name="Freeform: Shape 74">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1576408"/>
            <a:ext cx="10917814"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450" name="Espace réservé du contenu 2">
            <a:extLst>
              <a:ext uri="{FF2B5EF4-FFF2-40B4-BE49-F238E27FC236}">
                <a16:creationId xmlns:a16="http://schemas.microsoft.com/office/drawing/2014/main" id="{ED96FC62-04F2-2742-9B0D-89F605846D3E}"/>
              </a:ext>
            </a:extLst>
          </p:cNvPr>
          <p:cNvSpPr>
            <a:spLocks noGrp="1" noChangeArrowheads="1"/>
          </p:cNvSpPr>
          <p:nvPr>
            <p:ph idx="1"/>
          </p:nvPr>
        </p:nvSpPr>
        <p:spPr>
          <a:xfrm>
            <a:off x="1115732" y="2222287"/>
            <a:ext cx="9966953" cy="3636511"/>
          </a:xfrm>
          <a:effectLst/>
        </p:spPr>
        <p:txBody>
          <a:bodyPr>
            <a:normAutofit/>
          </a:bodyPr>
          <a:lstStyle/>
          <a:p>
            <a:r>
              <a:rPr lang="fr-BE" altLang="fr-FR" dirty="0">
                <a:latin typeface="Poppins" pitchFamily="2" charset="77"/>
                <a:cs typeface="Poppins" pitchFamily="2" charset="77"/>
              </a:rPr>
              <a:t>« Apaiser le système »</a:t>
            </a:r>
          </a:p>
          <a:p>
            <a:r>
              <a:rPr lang="fr-BE" altLang="fr-FR" dirty="0">
                <a:solidFill>
                  <a:schemeClr val="accent1"/>
                </a:solidFill>
                <a:latin typeface="Poppins" pitchFamily="2" charset="77"/>
                <a:cs typeface="Poppins" pitchFamily="2" charset="77"/>
              </a:rPr>
              <a:t>Stabilité et équilibre des processus émotionnels pourraient être des marqueurs ou des prédicteur de bonne réponse aux stabilisateurs d’humeur et de la prévention des états dépressifs et maniaques  </a:t>
            </a:r>
          </a:p>
          <a:p>
            <a:r>
              <a:rPr lang="fr-BE" altLang="fr-FR" dirty="0">
                <a:latin typeface="Poppins" pitchFamily="2" charset="77"/>
                <a:cs typeface="Poppins" pitchFamily="2" charset="77"/>
              </a:rPr>
              <a:t>L’efficacité des traitements serait associée à leur effet sur la stabilisation des processus émotionnels</a:t>
            </a:r>
          </a:p>
          <a:p>
            <a:r>
              <a:rPr lang="fr-BE" altLang="fr-FR" dirty="0">
                <a:latin typeface="Poppins" pitchFamily="2" charset="77"/>
                <a:cs typeface="Poppins" pitchFamily="2" charset="77"/>
              </a:rPr>
              <a:t>Hypothèse à tester sur le plan expérimental dans les troubles bipolaires </a:t>
            </a:r>
          </a:p>
          <a:p>
            <a:r>
              <a:rPr lang="fr-BE" altLang="fr-FR" dirty="0">
                <a:latin typeface="Poppins" pitchFamily="2" charset="77"/>
                <a:cs typeface="Poppins" pitchFamily="2" charset="77"/>
              </a:rPr>
              <a:t>Instabilité émotionnelle en tant que prodrome à traiter</a:t>
            </a:r>
          </a:p>
          <a:p>
            <a:r>
              <a:rPr lang="fr-BE" altLang="fr-FR" dirty="0">
                <a:latin typeface="Poppins" pitchFamily="2" charset="77"/>
                <a:cs typeface="Poppins" pitchFamily="2" charset="77"/>
              </a:rPr>
              <a:t>Approches Pharmacologiques et/ou psychologiques</a:t>
            </a:r>
          </a:p>
          <a:p>
            <a:endParaRPr lang="fr-BE" altLang="fr-FR" dirty="0">
              <a:latin typeface="Poppins" pitchFamily="2" charset="77"/>
              <a:cs typeface="Poppins" pitchFamily="2" charset="77"/>
            </a:endParaRPr>
          </a:p>
          <a:p>
            <a:pPr eaLnBrk="1" hangingPunct="1"/>
            <a:endParaRPr lang="fr-FR" altLang="fr-FR" dirty="0">
              <a:latin typeface="Poppins" pitchFamily="2" charset="77"/>
              <a:cs typeface="Poppins" pitchFamily="2" charset="77"/>
            </a:endParaRPr>
          </a:p>
        </p:txBody>
      </p:sp>
    </p:spTree>
    <p:extLst>
      <p:ext uri="{BB962C8B-B14F-4D97-AF65-F5344CB8AC3E}">
        <p14:creationId xmlns:p14="http://schemas.microsoft.com/office/powerpoint/2010/main" val="19441512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re 3">
            <a:extLst>
              <a:ext uri="{FF2B5EF4-FFF2-40B4-BE49-F238E27FC236}">
                <a16:creationId xmlns:a16="http://schemas.microsoft.com/office/drawing/2014/main" id="{A334D938-D6B7-064C-B91D-803303FA2C14}"/>
              </a:ext>
            </a:extLst>
          </p:cNvPr>
          <p:cNvSpPr>
            <a:spLocks noGrp="1"/>
          </p:cNvSpPr>
          <p:nvPr>
            <p:ph type="title"/>
          </p:nvPr>
        </p:nvSpPr>
        <p:spPr>
          <a:xfrm>
            <a:off x="810000" y="5154307"/>
            <a:ext cx="10571998" cy="970450"/>
          </a:xfrm>
        </p:spPr>
        <p:txBody>
          <a:bodyPr>
            <a:normAutofit/>
          </a:bodyPr>
          <a:lstStyle/>
          <a:p>
            <a:pPr>
              <a:defRPr/>
            </a:pPr>
            <a:r>
              <a:rPr lang="fr-FR">
                <a:latin typeface="Calibri" panose="020F0502020204030204" pitchFamily="34" charset="0"/>
                <a:cs typeface="Calibri" panose="020F0502020204030204" pitchFamily="34" charset="0"/>
              </a:rPr>
              <a:t>En guise de conclusion</a:t>
            </a:r>
            <a:endParaRPr lang="fr-BE">
              <a:latin typeface="Poppins SemiBold" pitchFamily="2" charset="77"/>
              <a:cs typeface="Poppins SemiBold" pitchFamily="2" charset="77"/>
            </a:endParaRPr>
          </a:p>
        </p:txBody>
      </p:sp>
      <p:pic>
        <p:nvPicPr>
          <p:cNvPr id="6" name="Image 7">
            <a:extLst>
              <a:ext uri="{FF2B5EF4-FFF2-40B4-BE49-F238E27FC236}">
                <a16:creationId xmlns:a16="http://schemas.microsoft.com/office/drawing/2014/main" id="{0C0EF567-F050-3844-B1EC-BFF5729A56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4622" y="1508584"/>
            <a:ext cx="3236706" cy="2209051"/>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04450" name="Espace réservé du contenu 2">
            <a:extLst>
              <a:ext uri="{FF2B5EF4-FFF2-40B4-BE49-F238E27FC236}">
                <a16:creationId xmlns:a16="http://schemas.microsoft.com/office/drawing/2014/main" id="{ED96FC62-04F2-2742-9B0D-89F605846D3E}"/>
              </a:ext>
            </a:extLst>
          </p:cNvPr>
          <p:cNvSpPr>
            <a:spLocks noGrp="1" noChangeArrowheads="1"/>
          </p:cNvSpPr>
          <p:nvPr>
            <p:ph idx="1"/>
          </p:nvPr>
        </p:nvSpPr>
        <p:spPr>
          <a:xfrm>
            <a:off x="4225949" y="822970"/>
            <a:ext cx="7786808" cy="3580281"/>
          </a:xfrm>
          <a:effectLst/>
        </p:spPr>
        <p:txBody>
          <a:bodyPr>
            <a:normAutofit/>
          </a:bodyPr>
          <a:lstStyle/>
          <a:p>
            <a:pPr marL="0" indent="0">
              <a:buNone/>
              <a:defRPr/>
            </a:pPr>
            <a:endParaRPr lang="fr-FR" dirty="0">
              <a:latin typeface="Poppins" pitchFamily="2" charset="77"/>
              <a:cs typeface="Poppins" pitchFamily="2" charset="77"/>
            </a:endParaRPr>
          </a:p>
          <a:p>
            <a:pPr marL="0" indent="0">
              <a:buNone/>
              <a:defRPr/>
            </a:pPr>
            <a:r>
              <a:rPr lang="fr-FR" dirty="0">
                <a:latin typeface="Poppins" pitchFamily="2" charset="77"/>
                <a:cs typeface="Poppins" pitchFamily="2" charset="77"/>
              </a:rPr>
              <a:t>« Dissociation Cortico-Sous Corticale » </a:t>
            </a:r>
          </a:p>
          <a:p>
            <a:pPr marL="0" indent="0">
              <a:buNone/>
              <a:defRPr/>
            </a:pPr>
            <a:endParaRPr lang="fr-FR" dirty="0">
              <a:latin typeface="Poppins" pitchFamily="2" charset="77"/>
              <a:cs typeface="Poppins" pitchFamily="2" charset="77"/>
            </a:endParaRPr>
          </a:p>
          <a:p>
            <a:pPr marL="0" indent="0">
              <a:buNone/>
              <a:defRPr/>
            </a:pPr>
            <a:r>
              <a:rPr lang="fr-FR" dirty="0">
                <a:latin typeface="Poppins" pitchFamily="2" charset="77"/>
                <a:cs typeface="Poppins" pitchFamily="2" charset="77"/>
              </a:rPr>
              <a:t>Disharmonie de communication du couple « Emotion-Raison »</a:t>
            </a:r>
          </a:p>
          <a:p>
            <a:pPr marL="0" indent="0">
              <a:buNone/>
              <a:defRPr/>
            </a:pPr>
            <a:endParaRPr lang="fr-BE" dirty="0">
              <a:solidFill>
                <a:schemeClr val="accent4"/>
              </a:solidFill>
              <a:latin typeface="Poppins" pitchFamily="2" charset="77"/>
              <a:cs typeface="Poppins" pitchFamily="2" charset="77"/>
            </a:endParaRPr>
          </a:p>
          <a:p>
            <a:pPr marL="0" indent="0">
              <a:buNone/>
              <a:defRPr/>
            </a:pPr>
            <a:r>
              <a:rPr lang="fr-BE" dirty="0">
                <a:solidFill>
                  <a:schemeClr val="accent4"/>
                </a:solidFill>
                <a:latin typeface="Poppins" pitchFamily="2" charset="77"/>
                <a:cs typeface="Poppins" pitchFamily="2" charset="77"/>
              </a:rPr>
              <a:t>Instabilité émotionnelle en tant que prodrome à détecter et traiter</a:t>
            </a:r>
          </a:p>
          <a:p>
            <a:pPr>
              <a:defRPr/>
            </a:pPr>
            <a:endParaRPr lang="fr-FR" dirty="0">
              <a:latin typeface="Poppins" pitchFamily="2" charset="77"/>
              <a:cs typeface="Poppins" pitchFamily="2" charset="77"/>
            </a:endParaRPr>
          </a:p>
          <a:p>
            <a:pPr eaLnBrk="1" hangingPunct="1"/>
            <a:endParaRPr lang="fr-FR" altLang="fr-FR" dirty="0">
              <a:latin typeface="Poppins" pitchFamily="2" charset="77"/>
              <a:cs typeface="Poppins" pitchFamily="2" charset="77"/>
            </a:endParaRPr>
          </a:p>
        </p:txBody>
      </p:sp>
      <p:sp>
        <p:nvSpPr>
          <p:cNvPr id="75"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FFFFFF"/>
              </a:solidFill>
            </a:endParaRPr>
          </a:p>
        </p:txBody>
      </p:sp>
    </p:spTree>
    <p:extLst>
      <p:ext uri="{BB962C8B-B14F-4D97-AF65-F5344CB8AC3E}">
        <p14:creationId xmlns:p14="http://schemas.microsoft.com/office/powerpoint/2010/main" val="234064949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3666" name="Espace réservé du contenu 2">
            <a:extLst>
              <a:ext uri="{FF2B5EF4-FFF2-40B4-BE49-F238E27FC236}">
                <a16:creationId xmlns:a16="http://schemas.microsoft.com/office/drawing/2014/main" id="{89301FEC-44D4-184E-B861-4FE9148C26A5}"/>
              </a:ext>
            </a:extLst>
          </p:cNvPr>
          <p:cNvSpPr>
            <a:spLocks noGrp="1" noChangeArrowheads="1"/>
          </p:cNvSpPr>
          <p:nvPr>
            <p:ph idx="1"/>
          </p:nvPr>
        </p:nvSpPr>
        <p:spPr>
          <a:xfrm>
            <a:off x="484273" y="2730446"/>
            <a:ext cx="5351209" cy="3636511"/>
          </a:xfrm>
        </p:spPr>
        <p:txBody>
          <a:bodyPr>
            <a:normAutofit/>
          </a:bodyPr>
          <a:lstStyle/>
          <a:p>
            <a:pPr eaLnBrk="1" hangingPunct="1"/>
            <a:r>
              <a:rPr lang="fr-BE" altLang="fr-FR" sz="2400" dirty="0">
                <a:latin typeface="Poppins" pitchFamily="2" charset="77"/>
                <a:cs typeface="Poppins" pitchFamily="2" charset="77"/>
              </a:rPr>
              <a:t>Rétablir une communication </a:t>
            </a:r>
            <a:r>
              <a:rPr lang="fr-BE" altLang="fr-FR" sz="2400" dirty="0" err="1">
                <a:latin typeface="Poppins" pitchFamily="2" charset="77"/>
                <a:cs typeface="Poppins" pitchFamily="2" charset="77"/>
              </a:rPr>
              <a:t>Fronto</a:t>
            </a:r>
            <a:r>
              <a:rPr lang="fr-BE" altLang="fr-FR" sz="2400" dirty="0">
                <a:latin typeface="Poppins" pitchFamily="2" charset="77"/>
                <a:cs typeface="Poppins" pitchFamily="2" charset="77"/>
              </a:rPr>
              <a:t>-Limbique harmonieuse</a:t>
            </a:r>
          </a:p>
          <a:p>
            <a:pPr eaLnBrk="1" hangingPunct="1"/>
            <a:endParaRPr lang="fr-BE" altLang="fr-FR" sz="2400" dirty="0">
              <a:latin typeface="Poppins" pitchFamily="2" charset="77"/>
              <a:cs typeface="Poppins" pitchFamily="2" charset="77"/>
            </a:endParaRPr>
          </a:p>
          <a:p>
            <a:pPr eaLnBrk="1" hangingPunct="1"/>
            <a:r>
              <a:rPr lang="fr-BE" altLang="fr-FR" sz="2400" dirty="0">
                <a:latin typeface="Poppins" pitchFamily="2" charset="77"/>
                <a:cs typeface="Poppins" pitchFamily="2" charset="77"/>
              </a:rPr>
              <a:t>Les options thérapeutiques actuelles le permettent elles?</a:t>
            </a:r>
          </a:p>
          <a:p>
            <a:pPr lvl="1"/>
            <a:r>
              <a:rPr lang="fr-BE" altLang="fr-FR" sz="2000" dirty="0">
                <a:latin typeface="Poppins" pitchFamily="2" charset="77"/>
                <a:cs typeface="Poppins" pitchFamily="2" charset="77"/>
              </a:rPr>
              <a:t>On-elles été testées dans cette « indication »?</a:t>
            </a:r>
          </a:p>
          <a:p>
            <a:pPr eaLnBrk="1" hangingPunct="1"/>
            <a:endParaRPr lang="fr-BE" altLang="fr-FR" sz="2400" dirty="0">
              <a:latin typeface="Poppins" pitchFamily="2" charset="77"/>
              <a:cs typeface="Poppins" pitchFamily="2" charset="77"/>
            </a:endParaRPr>
          </a:p>
          <a:p>
            <a:pPr eaLnBrk="1" hangingPunct="1"/>
            <a:endParaRPr lang="fr-BE" altLang="fr-FR" sz="2400" dirty="0">
              <a:latin typeface="Poppins" pitchFamily="2" charset="77"/>
              <a:cs typeface="Poppins" pitchFamily="2" charset="77"/>
            </a:endParaRPr>
          </a:p>
        </p:txBody>
      </p:sp>
      <p:sp>
        <p:nvSpPr>
          <p:cNvPr id="145" name="Rectangle 144">
            <a:extLst>
              <a:ext uri="{FF2B5EF4-FFF2-40B4-BE49-F238E27FC236}">
                <a16:creationId xmlns:a16="http://schemas.microsoft.com/office/drawing/2014/main" id="{7E208927-059F-4490-B5EF-CB5E5489C3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7">
            <a:extLst>
              <a:ext uri="{FF2B5EF4-FFF2-40B4-BE49-F238E27FC236}">
                <a16:creationId xmlns:a16="http://schemas.microsoft.com/office/drawing/2014/main" id="{213B7486-DF7A-442F-A63D-381813E60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71" name="Image 9">
            <a:extLst>
              <a:ext uri="{FF2B5EF4-FFF2-40B4-BE49-F238E27FC236}">
                <a16:creationId xmlns:a16="http://schemas.microsoft.com/office/drawing/2014/main" id="{331D43DE-FB17-E944-AC1A-6C3D875000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3557"/>
          <a:stretch/>
        </p:blipFill>
        <p:spPr bwMode="auto">
          <a:xfrm>
            <a:off x="7449581" y="1268954"/>
            <a:ext cx="3778306" cy="20740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Image 4">
            <a:extLst>
              <a:ext uri="{FF2B5EF4-FFF2-40B4-BE49-F238E27FC236}">
                <a16:creationId xmlns:a16="http://schemas.microsoft.com/office/drawing/2014/main" id="{41A258E4-4D3E-BD40-85B9-652E31542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63" r="2" b="20564"/>
          <a:stretch/>
        </p:blipFill>
        <p:spPr bwMode="auto">
          <a:xfrm>
            <a:off x="7449581" y="3507555"/>
            <a:ext cx="3778306" cy="2082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id="{7C9A2A71-B9CB-A642-9191-2F7112E7AD35}"/>
                  </a:ext>
                </a:extLst>
              </p14:cNvPr>
              <p14:cNvContentPartPr/>
              <p14:nvPr/>
            </p14:nvContentPartPr>
            <p14:xfrm>
              <a:off x="8935103" y="665920"/>
              <a:ext cx="17120" cy="11520"/>
            </p14:xfrm>
          </p:contentPart>
        </mc:Choice>
        <mc:Fallback xmlns="">
          <p:pic>
            <p:nvPicPr>
              <p:cNvPr id="7" name="Encre 6">
                <a:extLst>
                  <a:ext uri="{FF2B5EF4-FFF2-40B4-BE49-F238E27FC236}">
                    <a16:creationId xmlns:a16="http://schemas.microsoft.com/office/drawing/2014/main" id="{7C9A2A71-B9CB-A642-9191-2F7112E7AD35}"/>
                  </a:ext>
                </a:extLst>
              </p:cNvPr>
              <p:cNvPicPr/>
              <p:nvPr/>
            </p:nvPicPr>
            <p:blipFill>
              <a:blip r:embed="rId5"/>
              <a:stretch>
                <a:fillRect/>
              </a:stretch>
            </p:blipFill>
            <p:spPr>
              <a:xfrm>
                <a:off x="8931180" y="662080"/>
                <a:ext cx="24610" cy="1885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CDB9B36F-CAA2-CE49-94C3-D3AF05831A94}"/>
                  </a:ext>
                </a:extLst>
              </p14:cNvPr>
              <p14:cNvContentPartPr/>
              <p14:nvPr/>
            </p14:nvContentPartPr>
            <p14:xfrm>
              <a:off x="2590783" y="598240"/>
              <a:ext cx="192000" cy="226080"/>
            </p14:xfrm>
          </p:contentPart>
        </mc:Choice>
        <mc:Fallback xmlns="">
          <p:pic>
            <p:nvPicPr>
              <p:cNvPr id="9" name="Encre 8">
                <a:extLst>
                  <a:ext uri="{FF2B5EF4-FFF2-40B4-BE49-F238E27FC236}">
                    <a16:creationId xmlns:a16="http://schemas.microsoft.com/office/drawing/2014/main" id="{CDB9B36F-CAA2-CE49-94C3-D3AF05831A94}"/>
                  </a:ext>
                </a:extLst>
              </p:cNvPr>
              <p:cNvPicPr/>
              <p:nvPr/>
            </p:nvPicPr>
            <p:blipFill>
              <a:blip r:embed="rId7"/>
              <a:stretch>
                <a:fillRect/>
              </a:stretch>
            </p:blipFill>
            <p:spPr>
              <a:xfrm>
                <a:off x="2586828" y="594286"/>
                <a:ext cx="199910" cy="23362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Encre 10">
                <a:extLst>
                  <a:ext uri="{FF2B5EF4-FFF2-40B4-BE49-F238E27FC236}">
                    <a16:creationId xmlns:a16="http://schemas.microsoft.com/office/drawing/2014/main" id="{A5E39F5D-E9A0-7042-99E9-F29EDF3BF798}"/>
                  </a:ext>
                </a:extLst>
              </p14:cNvPr>
              <p14:cNvContentPartPr/>
              <p14:nvPr/>
            </p14:nvContentPartPr>
            <p14:xfrm>
              <a:off x="8167423" y="5029120"/>
              <a:ext cx="107360" cy="73600"/>
            </p14:xfrm>
          </p:contentPart>
        </mc:Choice>
        <mc:Fallback xmlns="">
          <p:pic>
            <p:nvPicPr>
              <p:cNvPr id="11" name="Encre 10">
                <a:extLst>
                  <a:ext uri="{FF2B5EF4-FFF2-40B4-BE49-F238E27FC236}">
                    <a16:creationId xmlns:a16="http://schemas.microsoft.com/office/drawing/2014/main" id="{A5E39F5D-E9A0-7042-99E9-F29EDF3BF798}"/>
                  </a:ext>
                </a:extLst>
              </p:cNvPr>
              <p:cNvPicPr/>
              <p:nvPr/>
            </p:nvPicPr>
            <p:blipFill>
              <a:blip r:embed="rId9"/>
              <a:stretch>
                <a:fillRect/>
              </a:stretch>
            </p:blipFill>
            <p:spPr>
              <a:xfrm>
                <a:off x="8163500" y="5025228"/>
                <a:ext cx="114850" cy="81031"/>
              </a:xfrm>
              <a:prstGeom prst="rect">
                <a:avLst/>
              </a:prstGeom>
            </p:spPr>
          </p:pic>
        </mc:Fallback>
      </mc:AlternateContent>
    </p:spTree>
    <p:extLst>
      <p:ext uri="{BB962C8B-B14F-4D97-AF65-F5344CB8AC3E}">
        <p14:creationId xmlns:p14="http://schemas.microsoft.com/office/powerpoint/2010/main" val="540913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7282" name="Titre 1">
            <a:extLst>
              <a:ext uri="{FF2B5EF4-FFF2-40B4-BE49-F238E27FC236}">
                <a16:creationId xmlns:a16="http://schemas.microsoft.com/office/drawing/2014/main" id="{90E0FDF8-3195-1B46-831D-4ECE4003533B}"/>
              </a:ext>
            </a:extLst>
          </p:cNvPr>
          <p:cNvSpPr>
            <a:spLocks noGrp="1"/>
          </p:cNvSpPr>
          <p:nvPr>
            <p:ph type="title"/>
          </p:nvPr>
        </p:nvSpPr>
        <p:spPr>
          <a:xfrm>
            <a:off x="451515" y="1734857"/>
            <a:ext cx="4933285" cy="3388287"/>
          </a:xfrm>
        </p:spPr>
        <p:txBody>
          <a:bodyPr anchor="ctr">
            <a:normAutofit/>
          </a:bodyPr>
          <a:lstStyle/>
          <a:p>
            <a:r>
              <a:rPr lang="fr-FR" altLang="fr-FR" dirty="0">
                <a:latin typeface="Poppins SemiBold" pitchFamily="2" charset="77"/>
                <a:cs typeface="Poppins SemiBold" pitchFamily="2" charset="77"/>
              </a:rPr>
              <a:t>DES QUESTIONS ? </a:t>
            </a:r>
            <a:endParaRPr lang="fr-BE" altLang="fr-FR" dirty="0">
              <a:latin typeface="Poppins SemiBold" pitchFamily="2" charset="77"/>
              <a:cs typeface="Poppins SemiBold" pitchFamily="2" charset="77"/>
            </a:endParaRPr>
          </a:p>
        </p:txBody>
      </p:sp>
      <p:sp>
        <p:nvSpPr>
          <p:cNvPr id="97283" name="Espace réservé du contenu 2">
            <a:extLst>
              <a:ext uri="{FF2B5EF4-FFF2-40B4-BE49-F238E27FC236}">
                <a16:creationId xmlns:a16="http://schemas.microsoft.com/office/drawing/2014/main" id="{A3FB3D7E-A7C7-3E4A-AD32-DB75277ACBDB}"/>
              </a:ext>
            </a:extLst>
          </p:cNvPr>
          <p:cNvSpPr>
            <a:spLocks noGrp="1"/>
          </p:cNvSpPr>
          <p:nvPr>
            <p:ph idx="1"/>
          </p:nvPr>
        </p:nvSpPr>
        <p:spPr>
          <a:xfrm>
            <a:off x="6214110" y="978992"/>
            <a:ext cx="5526375" cy="4900014"/>
          </a:xfrm>
          <a:effectLst/>
        </p:spPr>
        <p:txBody>
          <a:bodyPr>
            <a:normAutofit/>
          </a:bodyPr>
          <a:lstStyle/>
          <a:p>
            <a:pPr marL="0" indent="0">
              <a:spcBef>
                <a:spcPts val="1600"/>
              </a:spcBef>
              <a:buClr>
                <a:srgbClr val="7C458B"/>
              </a:buClr>
              <a:buNone/>
            </a:pPr>
            <a:r>
              <a:rPr lang="fr-BE" altLang="fr-FR" sz="4000" dirty="0">
                <a:latin typeface="Poppins" pitchFamily="2" charset="77"/>
                <a:cs typeface="Poppins" pitchFamily="2" charset="77"/>
              </a:rPr>
              <a:t>N’HÉSITEZ PAS À LEVER LA MAIN</a:t>
            </a:r>
          </a:p>
        </p:txBody>
      </p:sp>
    </p:spTree>
    <p:extLst>
      <p:ext uri="{BB962C8B-B14F-4D97-AF65-F5344CB8AC3E}">
        <p14:creationId xmlns:p14="http://schemas.microsoft.com/office/powerpoint/2010/main" val="1702076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wipe dir="r"/>
      </p:transition>
    </mc:Choice>
    <mc:Fallback xmlns="">
      <p:transition spd="slow">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E7597382-59B5-427B-9E49-55383F0A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3" name="Rounded Rectangle 16">
            <a:extLst>
              <a:ext uri="{FF2B5EF4-FFF2-40B4-BE49-F238E27FC236}">
                <a16:creationId xmlns:a16="http://schemas.microsoft.com/office/drawing/2014/main" id="{26471DC7-FA6E-40EF-A167-93BB0BCE1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6"/>
            <a:ext cx="10905066" cy="4592561"/>
          </a:xfrm>
          <a:prstGeom prst="roundRect">
            <a:avLst>
              <a:gd name="adj" fmla="val 3513"/>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5189FDED-462D-CB4A-BC75-94297646714C}"/>
              </a:ext>
            </a:extLst>
          </p:cNvPr>
          <p:cNvPicPr>
            <a:picLocks noGrp="1" noChangeAspect="1"/>
          </p:cNvPicPr>
          <p:nvPr>
            <p:ph idx="1"/>
          </p:nvPr>
        </p:nvPicPr>
        <p:blipFill>
          <a:blip r:embed="rId2"/>
          <a:stretch>
            <a:fillRect/>
          </a:stretch>
        </p:blipFill>
        <p:spPr>
          <a:xfrm>
            <a:off x="4024277" y="873202"/>
            <a:ext cx="4143447" cy="4133088"/>
          </a:xfrm>
          <a:prstGeom prst="rect">
            <a:avLst/>
          </a:prstGeom>
        </p:spPr>
      </p:pic>
      <p:sp>
        <p:nvSpPr>
          <p:cNvPr id="6" name="ZoneTexte 5">
            <a:extLst>
              <a:ext uri="{FF2B5EF4-FFF2-40B4-BE49-F238E27FC236}">
                <a16:creationId xmlns:a16="http://schemas.microsoft.com/office/drawing/2014/main" id="{DFDE24A6-351E-1F43-BAE9-7245936B6B13}"/>
              </a:ext>
            </a:extLst>
          </p:cNvPr>
          <p:cNvSpPr txBox="1"/>
          <p:nvPr/>
        </p:nvSpPr>
        <p:spPr>
          <a:xfrm>
            <a:off x="4024277" y="6079888"/>
            <a:ext cx="7532831" cy="523220"/>
          </a:xfrm>
          <a:prstGeom prst="rect">
            <a:avLst/>
          </a:prstGeom>
          <a:noFill/>
        </p:spPr>
        <p:txBody>
          <a:bodyPr wrap="none" rtlCol="0">
            <a:spAutoFit/>
          </a:bodyPr>
          <a:lstStyle/>
          <a:p>
            <a:r>
              <a:rPr lang="fr-FR" sz="2800" dirty="0">
                <a:latin typeface="Poppins" pitchFamily="2" charset="77"/>
                <a:cs typeface="Poppins" pitchFamily="2" charset="77"/>
              </a:rPr>
              <a:t>Prochain intervenant(e) dans un instant…</a:t>
            </a:r>
          </a:p>
        </p:txBody>
      </p:sp>
    </p:spTree>
    <p:extLst>
      <p:ext uri="{BB962C8B-B14F-4D97-AF65-F5344CB8AC3E}">
        <p14:creationId xmlns:p14="http://schemas.microsoft.com/office/powerpoint/2010/main" val="1294246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 name="Rounded Rectangle 16">
            <a:extLst>
              <a:ext uri="{FF2B5EF4-FFF2-40B4-BE49-F238E27FC236}">
                <a16:creationId xmlns:a16="http://schemas.microsoft.com/office/drawing/2014/main" id="{27C8FC7F-7C7F-491C-9FCA-6BCC885DA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306" y="643464"/>
            <a:ext cx="10927614" cy="3599352"/>
          </a:xfrm>
          <a:prstGeom prst="roundRect">
            <a:avLst>
              <a:gd name="adj" fmla="val 3513"/>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9B70B65-7AC7-4119-A404-399617955B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54" name="Freeform 9">
              <a:extLst>
                <a:ext uri="{FF2B5EF4-FFF2-40B4-BE49-F238E27FC236}">
                  <a16:creationId xmlns:a16="http://schemas.microsoft.com/office/drawing/2014/main" id="{9E640CB9-C074-4CF1-8C84-2FF061892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F830C1C5-9405-4A50-936E-51636AF6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20769181-A18E-4E2F-AD82-752B9A03D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B785B003-0056-CA49-8CE4-30A11C967E81}"/>
              </a:ext>
            </a:extLst>
          </p:cNvPr>
          <p:cNvSpPr>
            <a:spLocks noGrp="1"/>
          </p:cNvSpPr>
          <p:nvPr>
            <p:ph type="ctrTitle"/>
          </p:nvPr>
        </p:nvSpPr>
        <p:spPr>
          <a:xfrm>
            <a:off x="810001" y="4817533"/>
            <a:ext cx="10572000" cy="779529"/>
          </a:xfrm>
        </p:spPr>
        <p:txBody>
          <a:bodyPr>
            <a:normAutofit/>
          </a:bodyPr>
          <a:lstStyle/>
          <a:p>
            <a:pPr lvl="4" defTabSz="914400" fontAlgn="base">
              <a:spcBef>
                <a:spcPct val="0"/>
              </a:spcBef>
              <a:spcAft>
                <a:spcPct val="0"/>
              </a:spcAft>
            </a:pPr>
            <a:r>
              <a:rPr lang="nl-BE" sz="4000" b="1" dirty="0">
                <a:latin typeface="Poppins SemiBold" pitchFamily="2" charset="77"/>
                <a:ea typeface="Times New Roman" pitchFamily="-60" charset="0"/>
                <a:cs typeface="Poppins SemiBold" pitchFamily="2" charset="77"/>
              </a:rPr>
              <a:t>Programme Psychoéducatif</a:t>
            </a:r>
            <a:endParaRPr lang="fr-FR" sz="4000" b="1" dirty="0">
              <a:latin typeface="Poppins SemiBold" pitchFamily="2" charset="77"/>
              <a:cs typeface="Poppins SemiBold" pitchFamily="2" charset="77"/>
            </a:endParaRPr>
          </a:p>
        </p:txBody>
      </p:sp>
      <p:sp>
        <p:nvSpPr>
          <p:cNvPr id="3" name="Sous-titre 2">
            <a:extLst>
              <a:ext uri="{FF2B5EF4-FFF2-40B4-BE49-F238E27FC236}">
                <a16:creationId xmlns:a16="http://schemas.microsoft.com/office/drawing/2014/main" id="{FD768531-F66A-3E47-A73F-EF5F52265B1A}"/>
              </a:ext>
            </a:extLst>
          </p:cNvPr>
          <p:cNvSpPr>
            <a:spLocks noGrp="1"/>
          </p:cNvSpPr>
          <p:nvPr>
            <p:ph type="subTitle" idx="1"/>
          </p:nvPr>
        </p:nvSpPr>
        <p:spPr>
          <a:xfrm>
            <a:off x="876891" y="5639404"/>
            <a:ext cx="10572000" cy="434974"/>
          </a:xfrm>
        </p:spPr>
        <p:txBody>
          <a:bodyPr>
            <a:normAutofit lnSpcReduction="10000"/>
          </a:bodyPr>
          <a:lstStyle/>
          <a:p>
            <a:r>
              <a:rPr lang="nl-BE" sz="2400" dirty="0">
                <a:latin typeface="Poppins" pitchFamily="2" charset="77"/>
                <a:ea typeface="Times New Roman" pitchFamily="-60" charset="0"/>
                <a:cs typeface="Poppins" pitchFamily="2" charset="77"/>
              </a:rPr>
              <a:t>Epaulons le Trouble Bipolaire</a:t>
            </a:r>
            <a:endParaRPr lang="fr-FR" sz="2400" dirty="0">
              <a:latin typeface="Poppins" pitchFamily="2" charset="77"/>
              <a:cs typeface="Poppins" pitchFamily="2" charset="77"/>
            </a:endParaRPr>
          </a:p>
        </p:txBody>
      </p:sp>
      <p:pic>
        <p:nvPicPr>
          <p:cNvPr id="4" name="Picture 3" descr="Une image contenant extérieur, herbe, banc, en bois&#10;&#10;Description générée automatiquement">
            <a:extLst>
              <a:ext uri="{FF2B5EF4-FFF2-40B4-BE49-F238E27FC236}">
                <a16:creationId xmlns:a16="http://schemas.microsoft.com/office/drawing/2014/main" id="{31E38D1E-9446-4B5A-B326-461E632E74C2}"/>
              </a:ext>
            </a:extLst>
          </p:cNvPr>
          <p:cNvPicPr>
            <a:picLocks noChangeAspect="1"/>
          </p:cNvPicPr>
          <p:nvPr/>
        </p:nvPicPr>
        <p:blipFill rotWithShape="1">
          <a:blip r:embed="rId2"/>
          <a:srcRect t="11589" b="4141"/>
          <a:stretch/>
        </p:blipFill>
        <p:spPr>
          <a:xfrm>
            <a:off x="876891" y="1001109"/>
            <a:ext cx="5124174" cy="2882359"/>
          </a:xfrm>
          <a:prstGeom prst="rect">
            <a:avLst/>
          </a:prstGeom>
        </p:spPr>
      </p:pic>
      <p:pic>
        <p:nvPicPr>
          <p:cNvPr id="37" name="Picture 3" descr="VVG.gif                                                        00070A62Macintosh HD                   ABA78158:">
            <a:extLst>
              <a:ext uri="{FF2B5EF4-FFF2-40B4-BE49-F238E27FC236}">
                <a16:creationId xmlns:a16="http://schemas.microsoft.com/office/drawing/2014/main" id="{76C137CD-360B-6544-A81C-9AD35D772283}"/>
              </a:ext>
            </a:extLst>
          </p:cNvPr>
          <p:cNvPicPr>
            <a:picLocks noChangeAspect="1" noChangeArrowheads="1"/>
          </p:cNvPicPr>
          <p:nvPr/>
        </p:nvPicPr>
        <p:blipFill>
          <a:blip r:embed="rId3" r:link="rId4"/>
          <a:stretch>
            <a:fillRect/>
          </a:stretch>
        </p:blipFill>
        <p:spPr bwMode="auto">
          <a:xfrm>
            <a:off x="6164790" y="1033356"/>
            <a:ext cx="5129359" cy="2820713"/>
          </a:xfrm>
          <a:prstGeom prst="rect">
            <a:avLst/>
          </a:prstGeom>
          <a:noFill/>
        </p:spPr>
      </p:pic>
      <p:sp>
        <p:nvSpPr>
          <p:cNvPr id="12" name="Sous-titre 2">
            <a:extLst>
              <a:ext uri="{FF2B5EF4-FFF2-40B4-BE49-F238E27FC236}">
                <a16:creationId xmlns:a16="http://schemas.microsoft.com/office/drawing/2014/main" id="{A4EF4249-6E9D-6342-A4BA-D9176800D03C}"/>
              </a:ext>
            </a:extLst>
          </p:cNvPr>
          <p:cNvSpPr txBox="1">
            <a:spLocks/>
          </p:cNvSpPr>
          <p:nvPr/>
        </p:nvSpPr>
        <p:spPr>
          <a:xfrm>
            <a:off x="979920" y="6116720"/>
            <a:ext cx="10572000" cy="434974"/>
          </a:xfrm>
          <a:prstGeom prst="rect">
            <a:avLst/>
          </a:prstGeom>
          <a:effectLst>
            <a:outerShdw blurRad="50800" dir="14400000">
              <a:srgbClr val="000000">
                <a:alpha val="40000"/>
              </a:srgbClr>
            </a:outerShdw>
          </a:effectLst>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pPr algn="r"/>
            <a:r>
              <a:rPr lang="nl-BE" sz="2400" dirty="0">
                <a:latin typeface="Poppins" pitchFamily="2" charset="77"/>
                <a:ea typeface="Times New Roman" pitchFamily="-60" charset="0"/>
                <a:cs typeface="Poppins" pitchFamily="2" charset="77"/>
              </a:rPr>
              <a:t>L. Jeunieaux</a:t>
            </a:r>
            <a:endParaRPr lang="fr-FR" sz="2400" dirty="0">
              <a:latin typeface="Poppins" pitchFamily="2" charset="77"/>
              <a:cs typeface="Poppins" pitchFamily="2" charset="77"/>
            </a:endParaRPr>
          </a:p>
        </p:txBody>
      </p:sp>
    </p:spTree>
    <p:extLst>
      <p:ext uri="{BB962C8B-B14F-4D97-AF65-F5344CB8AC3E}">
        <p14:creationId xmlns:p14="http://schemas.microsoft.com/office/powerpoint/2010/main" val="899835302"/>
      </p:ext>
    </p:extLst>
  </p:cSld>
  <p:clrMapOvr>
    <a:masterClrMapping/>
  </p:clrMapOvr>
  <mc:AlternateContent xmlns:mc="http://schemas.openxmlformats.org/markup-compatibility/2006" xmlns:p14="http://schemas.microsoft.com/office/powerpoint/2010/main">
    <mc:Choice Requires="p14">
      <p:transition spd="slow" p14:dur="2250">
        <p:pull/>
      </p:transition>
    </mc:Choice>
    <mc:Fallback xmlns="">
      <p:transition spd="slow">
        <p:pull/>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Espace réservé du contenu 7">
            <a:extLst>
              <a:ext uri="{FF2B5EF4-FFF2-40B4-BE49-F238E27FC236}">
                <a16:creationId xmlns:a16="http://schemas.microsoft.com/office/drawing/2014/main" id="{5B07A000-A791-534A-A1F6-A6D5EE5A9E41}"/>
              </a:ext>
            </a:extLst>
          </p:cNvPr>
          <p:cNvGraphicFramePr>
            <a:graphicFrameLocks noGrp="1"/>
          </p:cNvGraphicFramePr>
          <p:nvPr>
            <p:ph sz="half" idx="1"/>
          </p:nvPr>
        </p:nvGraphicFramePr>
        <p:xfrm>
          <a:off x="1794933" y="457200"/>
          <a:ext cx="5029199" cy="5151120"/>
        </p:xfrm>
        <a:graphic>
          <a:graphicData uri="http://schemas.openxmlformats.org/drawingml/2006/table">
            <a:tbl>
              <a:tblPr firstRow="1" bandRow="1">
                <a:tableStyleId>{5C22544A-7EE6-4342-B048-85BDC9FD1C3A}</a:tableStyleId>
              </a:tblPr>
              <a:tblGrid>
                <a:gridCol w="2123885">
                  <a:extLst>
                    <a:ext uri="{9D8B030D-6E8A-4147-A177-3AD203B41FA5}">
                      <a16:colId xmlns:a16="http://schemas.microsoft.com/office/drawing/2014/main" val="1323859689"/>
                    </a:ext>
                  </a:extLst>
                </a:gridCol>
                <a:gridCol w="1402565">
                  <a:extLst>
                    <a:ext uri="{9D8B030D-6E8A-4147-A177-3AD203B41FA5}">
                      <a16:colId xmlns:a16="http://schemas.microsoft.com/office/drawing/2014/main" val="1673251604"/>
                    </a:ext>
                  </a:extLst>
                </a:gridCol>
                <a:gridCol w="1502749">
                  <a:extLst>
                    <a:ext uri="{9D8B030D-6E8A-4147-A177-3AD203B41FA5}">
                      <a16:colId xmlns:a16="http://schemas.microsoft.com/office/drawing/2014/main" val="3406683994"/>
                    </a:ext>
                  </a:extLst>
                </a:gridCol>
              </a:tblGrid>
              <a:tr h="355600">
                <a:tc>
                  <a:txBody>
                    <a:bodyPr/>
                    <a:lstStyle/>
                    <a:p>
                      <a:r>
                        <a:rPr lang="fr-FR" dirty="0"/>
                        <a:t>PROGRAMMES</a:t>
                      </a:r>
                    </a:p>
                  </a:txBody>
                  <a:tcPr/>
                </a:tc>
                <a:tc>
                  <a:txBody>
                    <a:bodyPr/>
                    <a:lstStyle/>
                    <a:p>
                      <a:r>
                        <a:rPr lang="fr-FR" dirty="0"/>
                        <a:t> PATIENTS</a:t>
                      </a:r>
                    </a:p>
                  </a:txBody>
                  <a:tcPr/>
                </a:tc>
                <a:tc>
                  <a:txBody>
                    <a:bodyPr/>
                    <a:lstStyle/>
                    <a:p>
                      <a:r>
                        <a:rPr lang="fr-FR" dirty="0"/>
                        <a:t> PROCHES</a:t>
                      </a:r>
                    </a:p>
                  </a:txBody>
                  <a:tcPr/>
                </a:tc>
                <a:extLst>
                  <a:ext uri="{0D108BD9-81ED-4DB2-BD59-A6C34878D82A}">
                    <a16:rowId xmlns:a16="http://schemas.microsoft.com/office/drawing/2014/main" val="4250979386"/>
                  </a:ext>
                </a:extLst>
              </a:tr>
              <a:tr h="1635760">
                <a:tc>
                  <a:txBody>
                    <a:bodyPr/>
                    <a:lstStyle/>
                    <a:p>
                      <a:r>
                        <a:rPr lang="fr-FR" dirty="0"/>
                        <a:t>De 2003 à 2006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FF00"/>
                          </a:solidFill>
                        </a:rPr>
                        <a:t>Pour mieux vivre avec </a:t>
                      </a:r>
                      <a:br>
                        <a:rPr lang="fr-FR" sz="1800" b="1" dirty="0">
                          <a:solidFill>
                            <a:srgbClr val="FFFF00"/>
                          </a:solidFill>
                        </a:rPr>
                      </a:br>
                      <a:r>
                        <a:rPr lang="fr-FR" sz="1800" b="1" dirty="0">
                          <a:solidFill>
                            <a:srgbClr val="FFFF00"/>
                          </a:solidFill>
                        </a:rPr>
                        <a:t>le Trouble Bipolaire (Erasme): 2X12</a:t>
                      </a:r>
                    </a:p>
                    <a:p>
                      <a:endParaRPr lang="fr-FR" dirty="0"/>
                    </a:p>
                  </a:txBody>
                  <a:tcPr/>
                </a:tc>
                <a:tc>
                  <a:txBody>
                    <a:bodyPr/>
                    <a:lstStyle/>
                    <a:p>
                      <a:r>
                        <a:rPr lang="fr-FR" dirty="0"/>
                        <a:t>32</a:t>
                      </a:r>
                    </a:p>
                  </a:txBody>
                  <a:tcPr/>
                </a:tc>
                <a:tc>
                  <a:txBody>
                    <a:bodyPr/>
                    <a:lstStyle/>
                    <a:p>
                      <a:r>
                        <a:rPr lang="fr-FR" dirty="0"/>
                        <a:t>31</a:t>
                      </a:r>
                    </a:p>
                  </a:txBody>
                  <a:tcPr/>
                </a:tc>
                <a:extLst>
                  <a:ext uri="{0D108BD9-81ED-4DB2-BD59-A6C34878D82A}">
                    <a16:rowId xmlns:a16="http://schemas.microsoft.com/office/drawing/2014/main" val="1785731499"/>
                  </a:ext>
                </a:extLst>
              </a:tr>
              <a:tr h="1102360">
                <a:tc>
                  <a:txBody>
                    <a:bodyPr/>
                    <a:lstStyle/>
                    <a:p>
                      <a:r>
                        <a:rPr lang="fr-FR" b="1" i="0" baseline="0" dirty="0">
                          <a:solidFill>
                            <a:srgbClr val="FF0000"/>
                          </a:solidFill>
                        </a:rPr>
                        <a:t>De 2006 à 2012</a:t>
                      </a:r>
                    </a:p>
                    <a:p>
                      <a:r>
                        <a:rPr lang="fr-FR" b="1" i="0" baseline="0" dirty="0">
                          <a:solidFill>
                            <a:srgbClr val="FF0000"/>
                          </a:solidFill>
                        </a:rPr>
                        <a:t>Epaulons le trouble bipolaire: 1X24</a:t>
                      </a:r>
                    </a:p>
                  </a:txBody>
                  <a:tcPr/>
                </a:tc>
                <a:tc>
                  <a:txBody>
                    <a:bodyPr/>
                    <a:lstStyle/>
                    <a:p>
                      <a:r>
                        <a:rPr lang="fr-FR" dirty="0"/>
                        <a:t>67</a:t>
                      </a:r>
                    </a:p>
                  </a:txBody>
                  <a:tcPr/>
                </a:tc>
                <a:tc>
                  <a:txBody>
                    <a:bodyPr/>
                    <a:lstStyle/>
                    <a:p>
                      <a:r>
                        <a:rPr lang="fr-FR" dirty="0"/>
                        <a:t>44</a:t>
                      </a:r>
                    </a:p>
                  </a:txBody>
                  <a:tcPr/>
                </a:tc>
                <a:extLst>
                  <a:ext uri="{0D108BD9-81ED-4DB2-BD59-A6C34878D82A}">
                    <a16:rowId xmlns:a16="http://schemas.microsoft.com/office/drawing/2014/main" val="527938107"/>
                  </a:ext>
                </a:extLst>
              </a:tr>
              <a:tr h="568960">
                <a:tc>
                  <a:txBody>
                    <a:bodyPr/>
                    <a:lstStyle/>
                    <a:p>
                      <a:r>
                        <a:rPr lang="fr-FR" dirty="0"/>
                        <a:t>De 2012 à 2017</a:t>
                      </a:r>
                    </a:p>
                    <a:p>
                      <a:r>
                        <a:rPr lang="fr-FR" dirty="0"/>
                        <a:t>Idem</a:t>
                      </a:r>
                    </a:p>
                  </a:txBody>
                  <a:tcPr/>
                </a:tc>
                <a:tc>
                  <a:txBody>
                    <a:bodyPr/>
                    <a:lstStyle/>
                    <a:p>
                      <a:r>
                        <a:rPr lang="fr-FR" dirty="0"/>
                        <a:t>67</a:t>
                      </a:r>
                    </a:p>
                  </a:txBody>
                  <a:tcPr/>
                </a:tc>
                <a:tc>
                  <a:txBody>
                    <a:bodyPr/>
                    <a:lstStyle/>
                    <a:p>
                      <a:r>
                        <a:rPr lang="fr-FR" dirty="0"/>
                        <a:t>35</a:t>
                      </a:r>
                    </a:p>
                  </a:txBody>
                  <a:tcPr/>
                </a:tc>
                <a:extLst>
                  <a:ext uri="{0D108BD9-81ED-4DB2-BD59-A6C34878D82A}">
                    <a16:rowId xmlns:a16="http://schemas.microsoft.com/office/drawing/2014/main" val="3941304063"/>
                  </a:ext>
                </a:extLst>
              </a:tr>
              <a:tr h="248920">
                <a:tc>
                  <a:txBody>
                    <a:bodyPr/>
                    <a:lstStyle/>
                    <a:p>
                      <a:r>
                        <a:rPr lang="fr-FR" dirty="0"/>
                        <a:t>2018: Idem</a:t>
                      </a:r>
                    </a:p>
                    <a:p>
                      <a:r>
                        <a:rPr lang="fr-FR" dirty="0"/>
                        <a:t>2019</a:t>
                      </a:r>
                    </a:p>
                  </a:txBody>
                  <a:tcPr/>
                </a:tc>
                <a:tc>
                  <a:txBody>
                    <a:bodyPr/>
                    <a:lstStyle/>
                    <a:p>
                      <a:r>
                        <a:rPr lang="fr-FR" dirty="0"/>
                        <a:t>10</a:t>
                      </a:r>
                    </a:p>
                    <a:p>
                      <a:r>
                        <a:rPr lang="fr-FR" dirty="0"/>
                        <a:t>7</a:t>
                      </a:r>
                    </a:p>
                    <a:p>
                      <a:r>
                        <a:rPr lang="fr-FR" sz="2000" b="1" i="0" baseline="0" dirty="0">
                          <a:solidFill>
                            <a:srgbClr val="FF0000"/>
                          </a:solidFill>
                        </a:rPr>
                        <a:t>183</a:t>
                      </a:r>
                    </a:p>
                  </a:txBody>
                  <a:tcPr/>
                </a:tc>
                <a:tc>
                  <a:txBody>
                    <a:bodyPr/>
                    <a:lstStyle/>
                    <a:p>
                      <a:r>
                        <a:rPr lang="fr-FR" dirty="0"/>
                        <a:t>4</a:t>
                      </a:r>
                    </a:p>
                    <a:p>
                      <a:r>
                        <a:rPr lang="fr-FR" dirty="0"/>
                        <a:t>5</a:t>
                      </a:r>
                    </a:p>
                    <a:p>
                      <a:r>
                        <a:rPr lang="fr-FR" sz="2000" b="1" i="0" baseline="0" dirty="0">
                          <a:solidFill>
                            <a:srgbClr val="FF0000"/>
                          </a:solidFill>
                        </a:rPr>
                        <a:t>119</a:t>
                      </a:r>
                    </a:p>
                  </a:txBody>
                  <a:tcPr/>
                </a:tc>
                <a:extLst>
                  <a:ext uri="{0D108BD9-81ED-4DB2-BD59-A6C34878D82A}">
                    <a16:rowId xmlns:a16="http://schemas.microsoft.com/office/drawing/2014/main" val="3390542992"/>
                  </a:ext>
                </a:extLst>
              </a:tr>
            </a:tbl>
          </a:graphicData>
        </a:graphic>
      </p:graphicFrame>
      <p:pic>
        <p:nvPicPr>
          <p:cNvPr id="30" name="Picture 3">
            <a:extLst>
              <a:ext uri="{FF2B5EF4-FFF2-40B4-BE49-F238E27FC236}">
                <a16:creationId xmlns:a16="http://schemas.microsoft.com/office/drawing/2014/main" id="{46CF6FBB-C7D5-7F4E-82D7-8B4CC1FFBC16}"/>
              </a:ext>
            </a:extLst>
          </p:cNvPr>
          <p:cNvPicPr>
            <a:picLocks noChangeAspect="1" noChangeArrowheads="1"/>
          </p:cNvPicPr>
          <p:nvPr/>
        </p:nvPicPr>
        <p:blipFill>
          <a:blip r:embed="rId2"/>
          <a:srcRect/>
          <a:stretch>
            <a:fillRect/>
          </a:stretch>
        </p:blipFill>
        <p:spPr bwMode="auto">
          <a:xfrm>
            <a:off x="152400" y="2852420"/>
            <a:ext cx="1413933" cy="1981200"/>
          </a:xfrm>
          <a:prstGeom prst="rect">
            <a:avLst/>
          </a:prstGeom>
          <a:noFill/>
          <a:ln w="9525">
            <a:noFill/>
            <a:miter lim="800000"/>
            <a:headEnd/>
            <a:tailEnd/>
          </a:ln>
        </p:spPr>
      </p:pic>
      <p:sp>
        <p:nvSpPr>
          <p:cNvPr id="31" name="Parenthèse fermante 30">
            <a:extLst>
              <a:ext uri="{FF2B5EF4-FFF2-40B4-BE49-F238E27FC236}">
                <a16:creationId xmlns:a16="http://schemas.microsoft.com/office/drawing/2014/main" id="{5C17E366-ABD9-D04B-8509-B32A8BC403B0}"/>
              </a:ext>
            </a:extLst>
          </p:cNvPr>
          <p:cNvSpPr/>
          <p:nvPr/>
        </p:nvSpPr>
        <p:spPr>
          <a:xfrm>
            <a:off x="7027333" y="1998133"/>
            <a:ext cx="73152" cy="9144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D95C9403-296A-FD49-81F9-0D134F57B22B}"/>
              </a:ext>
            </a:extLst>
          </p:cNvPr>
          <p:cNvSpPr txBox="1"/>
          <p:nvPr/>
        </p:nvSpPr>
        <p:spPr>
          <a:xfrm>
            <a:off x="7382933" y="1998133"/>
            <a:ext cx="3692036" cy="369332"/>
          </a:xfrm>
          <a:prstGeom prst="rect">
            <a:avLst/>
          </a:prstGeom>
          <a:noFill/>
        </p:spPr>
        <p:txBody>
          <a:bodyPr wrap="none" rtlCol="0">
            <a:spAutoFit/>
          </a:bodyPr>
          <a:lstStyle/>
          <a:p>
            <a:r>
              <a:rPr lang="fr-FR" dirty="0">
                <a:solidFill>
                  <a:schemeClr val="bg1"/>
                </a:solidFill>
              </a:rPr>
              <a:t>Etude de satisfaction: 2 publications</a:t>
            </a:r>
          </a:p>
        </p:txBody>
      </p:sp>
      <p:cxnSp>
        <p:nvCxnSpPr>
          <p:cNvPr id="34" name="Connecteur droit avec flèche 33">
            <a:extLst>
              <a:ext uri="{FF2B5EF4-FFF2-40B4-BE49-F238E27FC236}">
                <a16:creationId xmlns:a16="http://schemas.microsoft.com/office/drawing/2014/main" id="{11F4BA38-F294-F548-A230-ABA0632380BA}"/>
              </a:ext>
            </a:extLst>
          </p:cNvPr>
          <p:cNvCxnSpPr/>
          <p:nvPr/>
        </p:nvCxnSpPr>
        <p:spPr>
          <a:xfrm>
            <a:off x="6891867" y="3843020"/>
            <a:ext cx="728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902ABAC1-357E-774E-8609-6BB43FA6541F}"/>
              </a:ext>
            </a:extLst>
          </p:cNvPr>
          <p:cNvSpPr txBox="1"/>
          <p:nvPr/>
        </p:nvSpPr>
        <p:spPr>
          <a:xfrm>
            <a:off x="7823200" y="3843020"/>
            <a:ext cx="4197944" cy="646331"/>
          </a:xfrm>
          <a:prstGeom prst="rect">
            <a:avLst/>
          </a:prstGeom>
          <a:noFill/>
        </p:spPr>
        <p:txBody>
          <a:bodyPr wrap="none" rtlCol="0">
            <a:spAutoFit/>
          </a:bodyPr>
          <a:lstStyle/>
          <a:p>
            <a:r>
              <a:rPr lang="fr-FR" b="1" dirty="0">
                <a:solidFill>
                  <a:schemeClr val="bg1"/>
                </a:solidFill>
              </a:rPr>
              <a:t>Etude avec publications à venir/groupe </a:t>
            </a:r>
          </a:p>
          <a:p>
            <a:r>
              <a:rPr lang="fr-FR" b="1" dirty="0">
                <a:solidFill>
                  <a:schemeClr val="bg1"/>
                </a:solidFill>
              </a:rPr>
              <a:t>de </a:t>
            </a:r>
            <a:r>
              <a:rPr lang="fr-FR" b="1" dirty="0" err="1">
                <a:solidFill>
                  <a:schemeClr val="bg1"/>
                </a:solidFill>
              </a:rPr>
              <a:t>Vieta</a:t>
            </a:r>
            <a:r>
              <a:rPr lang="fr-FR" b="1" dirty="0">
                <a:solidFill>
                  <a:schemeClr val="bg1"/>
                </a:solidFill>
              </a:rPr>
              <a:t> /</a:t>
            </a:r>
            <a:r>
              <a:rPr lang="fr-FR" b="1" dirty="0" err="1">
                <a:solidFill>
                  <a:schemeClr val="bg1"/>
                </a:solidFill>
              </a:rPr>
              <a:t>Colom</a:t>
            </a:r>
            <a:r>
              <a:rPr lang="fr-FR" b="1" dirty="0">
                <a:solidFill>
                  <a:schemeClr val="bg1"/>
                </a:solidFill>
              </a:rPr>
              <a:t>  Barcelone</a:t>
            </a:r>
          </a:p>
        </p:txBody>
      </p:sp>
      <p:graphicFrame>
        <p:nvGraphicFramePr>
          <p:cNvPr id="37" name="Diagramme 36">
            <a:extLst>
              <a:ext uri="{FF2B5EF4-FFF2-40B4-BE49-F238E27FC236}">
                <a16:creationId xmlns:a16="http://schemas.microsoft.com/office/drawing/2014/main" id="{35386D9E-FF50-CA44-BF51-581B207923F2}"/>
              </a:ext>
            </a:extLst>
          </p:cNvPr>
          <p:cNvGraphicFramePr/>
          <p:nvPr/>
        </p:nvGraphicFramePr>
        <p:xfrm>
          <a:off x="6688666" y="4833619"/>
          <a:ext cx="4690533" cy="1601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3" descr="C:\Documents and Settings\jwilmotte\Mes documents\DOCUMENTS PROFESSIONNELS\DATABASE IMAGES\PHOTOS AERIENNES SITES ISPPC\PHOTO AERIENNE 2.jpg">
            <a:extLst>
              <a:ext uri="{FF2B5EF4-FFF2-40B4-BE49-F238E27FC236}">
                <a16:creationId xmlns:a16="http://schemas.microsoft.com/office/drawing/2014/main" id="{F88DD8E1-6B6D-BC44-A6F6-FF952FD30579}"/>
              </a:ext>
            </a:extLst>
          </p:cNvPr>
          <p:cNvPicPr>
            <a:picLocks noChangeAspect="1" noChangeArrowheads="1"/>
          </p:cNvPicPr>
          <p:nvPr/>
        </p:nvPicPr>
        <p:blipFill rotWithShape="1">
          <a:blip r:embed="rId8"/>
          <a:srcRect l="25085" r="23947" b="1"/>
          <a:stretch/>
        </p:blipFill>
        <p:spPr bwMode="auto">
          <a:xfrm>
            <a:off x="8115300" y="0"/>
            <a:ext cx="4076700" cy="2027982"/>
          </a:xfrm>
          <a:prstGeom prst="rect">
            <a:avLst/>
          </a:prstGeom>
          <a:noFill/>
        </p:spPr>
      </p:pic>
      <p:sp>
        <p:nvSpPr>
          <p:cNvPr id="2" name="Rectangle 1">
            <a:extLst>
              <a:ext uri="{FF2B5EF4-FFF2-40B4-BE49-F238E27FC236}">
                <a16:creationId xmlns:a16="http://schemas.microsoft.com/office/drawing/2014/main" id="{C0FEA799-7B03-8348-B3E7-C7925189CD44}"/>
              </a:ext>
            </a:extLst>
          </p:cNvPr>
          <p:cNvSpPr/>
          <p:nvPr/>
        </p:nvSpPr>
        <p:spPr>
          <a:xfrm>
            <a:off x="152400" y="5818863"/>
            <a:ext cx="7259856" cy="369332"/>
          </a:xfrm>
          <a:prstGeom prst="rect">
            <a:avLst/>
          </a:prstGeom>
        </p:spPr>
        <p:txBody>
          <a:bodyPr wrap="square">
            <a:spAutoFit/>
          </a:bodyPr>
          <a:lstStyle/>
          <a:p>
            <a:r>
              <a:rPr lang="fr-FR" dirty="0">
                <a:solidFill>
                  <a:schemeClr val="bg1"/>
                </a:solidFill>
              </a:rPr>
              <a:t>Prise en charge multidisciplinaire : psychiatre-Psycho-Nursing</a:t>
            </a:r>
          </a:p>
        </p:txBody>
      </p:sp>
    </p:spTree>
    <p:extLst>
      <p:ext uri="{BB962C8B-B14F-4D97-AF65-F5344CB8AC3E}">
        <p14:creationId xmlns:p14="http://schemas.microsoft.com/office/powerpoint/2010/main" val="55050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36AD0-A002-8E4B-9EB6-F5D668CE8D48}"/>
              </a:ext>
            </a:extLst>
          </p:cNvPr>
          <p:cNvSpPr>
            <a:spLocks noGrp="1"/>
          </p:cNvSpPr>
          <p:nvPr>
            <p:ph type="title"/>
          </p:nvPr>
        </p:nvSpPr>
        <p:spPr/>
        <p:txBody>
          <a:bodyPr/>
          <a:lstStyle/>
          <a:p>
            <a:r>
              <a:rPr lang="fr-FR" b="0" dirty="0">
                <a:latin typeface="Poppins Medium" pitchFamily="2" charset="77"/>
                <a:cs typeface="Poppins Medium" pitchFamily="2" charset="77"/>
              </a:rPr>
              <a:t>AU PROGRAMME </a:t>
            </a:r>
          </a:p>
        </p:txBody>
      </p:sp>
      <p:pic>
        <p:nvPicPr>
          <p:cNvPr id="44034" name="Picture 2" descr="➡️">
            <a:extLst>
              <a:ext uri="{FF2B5EF4-FFF2-40B4-BE49-F238E27FC236}">
                <a16:creationId xmlns:a16="http://schemas.microsoft.com/office/drawing/2014/main" id="{45E04645-9B1A-624A-886E-DAA53C6BA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409575"/>
            <a:ext cx="2032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
            <a:extLst>
              <a:ext uri="{FF2B5EF4-FFF2-40B4-BE49-F238E27FC236}">
                <a16:creationId xmlns:a16="http://schemas.microsoft.com/office/drawing/2014/main" id="{A6D59107-8824-AC48-A1F5-65325553F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227013"/>
            <a:ext cx="2032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
            <a:extLst>
              <a:ext uri="{FF2B5EF4-FFF2-40B4-BE49-F238E27FC236}">
                <a16:creationId xmlns:a16="http://schemas.microsoft.com/office/drawing/2014/main" id="{7F4F29BA-8C5C-9046-B290-80A650A34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44450"/>
            <a:ext cx="2032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
            <a:extLst>
              <a:ext uri="{FF2B5EF4-FFF2-40B4-BE49-F238E27FC236}">
                <a16:creationId xmlns:a16="http://schemas.microsoft.com/office/drawing/2014/main" id="{E48B480A-A8C3-454F-8980-A06DA2CAA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306388"/>
            <a:ext cx="203200" cy="2032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C0A1F75-16AE-8C4D-BAA9-EEC36C79078C}"/>
              </a:ext>
            </a:extLst>
          </p:cNvPr>
          <p:cNvSpPr txBox="1"/>
          <p:nvPr/>
        </p:nvSpPr>
        <p:spPr>
          <a:xfrm>
            <a:off x="319615" y="2352219"/>
            <a:ext cx="11552768" cy="3693319"/>
          </a:xfrm>
          <a:prstGeom prst="rect">
            <a:avLst/>
          </a:prstGeom>
          <a:noFill/>
        </p:spPr>
        <p:txBody>
          <a:bodyPr wrap="square" rtlCol="0">
            <a:spAutoFit/>
          </a:bodyPr>
          <a:lstStyle/>
          <a:p>
            <a:pPr marL="342900" indent="-342900">
              <a:buFont typeface="Arial" panose="020B0604020202020204" pitchFamily="34" charset="0"/>
              <a:buChar char="•"/>
            </a:pPr>
            <a:r>
              <a:rPr lang="fr-FR" b="1" dirty="0">
                <a:latin typeface="Poppins" pitchFamily="2" charset="77"/>
                <a:cs typeface="Poppins" pitchFamily="2" charset="77"/>
              </a:rPr>
              <a:t>Docteur Daniel </a:t>
            </a:r>
            <a:r>
              <a:rPr lang="fr-FR" b="1" dirty="0" err="1">
                <a:latin typeface="Poppins" pitchFamily="2" charset="77"/>
                <a:cs typeface="Poppins" pitchFamily="2" charset="77"/>
              </a:rPr>
              <a:t>Souery</a:t>
            </a:r>
            <a:r>
              <a:rPr lang="fr-FR" b="1" dirty="0">
                <a:latin typeface="Poppins" pitchFamily="2" charset="77"/>
                <a:cs typeface="Poppins" pitchFamily="2" charset="77"/>
              </a:rPr>
              <a:t> </a:t>
            </a:r>
            <a:r>
              <a:rPr lang="fr-FR" dirty="0">
                <a:latin typeface="Poppins" pitchFamily="2" charset="77"/>
                <a:cs typeface="Poppins" pitchFamily="2" charset="77"/>
              </a:rPr>
              <a:t>(</a:t>
            </a:r>
            <a:r>
              <a:rPr lang="fr-FR" dirty="0" err="1">
                <a:latin typeface="Poppins" pitchFamily="2" charset="77"/>
                <a:cs typeface="Poppins" pitchFamily="2" charset="77"/>
              </a:rPr>
              <a:t>Psypluriel</a:t>
            </a:r>
            <a:r>
              <a:rPr lang="fr-FR" dirty="0">
                <a:latin typeface="Poppins" pitchFamily="2" charset="77"/>
                <a:cs typeface="Poppins" pitchFamily="2" charset="77"/>
              </a:rPr>
              <a:t>), qui expliquera de manière didactique le fonctionnement du cerveau des personnes bipolaires et présentera son application de suivi de l’humeur « </a:t>
            </a:r>
            <a:r>
              <a:rPr lang="fr-FR" dirty="0" err="1">
                <a:latin typeface="Poppins" pitchFamily="2" charset="77"/>
                <a:cs typeface="Poppins" pitchFamily="2" charset="77"/>
              </a:rPr>
              <a:t>Mood</a:t>
            </a:r>
            <a:r>
              <a:rPr lang="fr-FR" dirty="0">
                <a:latin typeface="Poppins" pitchFamily="2" charset="77"/>
                <a:cs typeface="Poppins" pitchFamily="2" charset="77"/>
              </a:rPr>
              <a:t> </a:t>
            </a:r>
            <a:r>
              <a:rPr lang="fr-FR" dirty="0" err="1">
                <a:latin typeface="Poppins" pitchFamily="2" charset="77"/>
                <a:cs typeface="Poppins" pitchFamily="2" charset="77"/>
              </a:rPr>
              <a:t>Companion</a:t>
            </a:r>
            <a:r>
              <a:rPr lang="fr-FR" dirty="0">
                <a:latin typeface="Poppins" pitchFamily="2" charset="77"/>
                <a:cs typeface="Poppins" pitchFamily="2" charset="77"/>
              </a:rPr>
              <a:t> »</a:t>
            </a:r>
          </a:p>
          <a:p>
            <a:endParaRPr lang="fr-FR" dirty="0">
              <a:latin typeface="Poppins" pitchFamily="2" charset="77"/>
              <a:cs typeface="Poppins" pitchFamily="2" charset="77"/>
            </a:endParaRPr>
          </a:p>
          <a:p>
            <a:pPr marL="342900" indent="-342900">
              <a:buFont typeface="Arial" panose="020B0604020202020204" pitchFamily="34" charset="0"/>
              <a:buChar char="•"/>
            </a:pPr>
            <a:r>
              <a:rPr lang="fr-FR" b="1" dirty="0">
                <a:latin typeface="Poppins" pitchFamily="2" charset="77"/>
                <a:cs typeface="Poppins" pitchFamily="2" charset="77"/>
              </a:rPr>
              <a:t>Docteur Laurence </a:t>
            </a:r>
            <a:r>
              <a:rPr lang="fr-FR" b="1" dirty="0" err="1">
                <a:latin typeface="Poppins" pitchFamily="2" charset="77"/>
                <a:cs typeface="Poppins" pitchFamily="2" charset="77"/>
              </a:rPr>
              <a:t>Jeunieaux</a:t>
            </a:r>
            <a:r>
              <a:rPr lang="fr-FR" b="1" dirty="0">
                <a:latin typeface="Poppins" pitchFamily="2" charset="77"/>
                <a:cs typeface="Poppins" pitchFamily="2" charset="77"/>
              </a:rPr>
              <a:t> </a:t>
            </a:r>
            <a:r>
              <a:rPr lang="fr-FR" dirty="0">
                <a:latin typeface="Poppins" pitchFamily="2" charset="77"/>
                <a:cs typeface="Poppins" pitchFamily="2" charset="77"/>
              </a:rPr>
              <a:t>(CHU Vincent Van Gogh) sur la psychoéducation, qu’elle met en œuvre dans son institution dans un module de 24 séances</a:t>
            </a:r>
          </a:p>
          <a:p>
            <a:endParaRPr lang="fr-FR" dirty="0">
              <a:latin typeface="Poppins" pitchFamily="2" charset="77"/>
              <a:cs typeface="Poppins" pitchFamily="2" charset="77"/>
            </a:endParaRPr>
          </a:p>
          <a:p>
            <a:pPr marL="342900" indent="-342900">
              <a:buFont typeface="Arial" panose="020B0604020202020204" pitchFamily="34" charset="0"/>
              <a:buChar char="•"/>
            </a:pPr>
            <a:r>
              <a:rPr lang="fr-FR" b="1" dirty="0">
                <a:latin typeface="Poppins" pitchFamily="2" charset="77"/>
                <a:cs typeface="Poppins" pitchFamily="2" charset="77"/>
              </a:rPr>
              <a:t>Stéphane </a:t>
            </a:r>
            <a:r>
              <a:rPr lang="fr-FR" b="1" dirty="0" err="1">
                <a:latin typeface="Poppins" pitchFamily="2" charset="77"/>
                <a:cs typeface="Poppins" pitchFamily="2" charset="77"/>
              </a:rPr>
              <a:t>Waha</a:t>
            </a:r>
            <a:r>
              <a:rPr lang="fr-FR" dirty="0">
                <a:latin typeface="Poppins" pitchFamily="2" charset="77"/>
                <a:cs typeface="Poppins" pitchFamily="2" charset="77"/>
              </a:rPr>
              <a:t>, travaillant à « En Route » (pair-</a:t>
            </a:r>
            <a:r>
              <a:rPr lang="fr-FR" dirty="0" err="1">
                <a:latin typeface="Poppins" pitchFamily="2" charset="77"/>
                <a:cs typeface="Poppins" pitchFamily="2" charset="77"/>
              </a:rPr>
              <a:t>aidance</a:t>
            </a:r>
            <a:r>
              <a:rPr lang="fr-FR" dirty="0">
                <a:latin typeface="Poppins" pitchFamily="2" charset="77"/>
                <a:cs typeface="Poppins" pitchFamily="2" charset="77"/>
              </a:rPr>
              <a:t>), bénévole au Funambule et à la </a:t>
            </a:r>
            <a:r>
              <a:rPr lang="fr-FR" dirty="0" err="1">
                <a:latin typeface="Poppins" pitchFamily="2" charset="77"/>
                <a:cs typeface="Poppins" pitchFamily="2" charset="77"/>
              </a:rPr>
              <a:t>Charabiole</a:t>
            </a:r>
            <a:r>
              <a:rPr lang="fr-FR" dirty="0">
                <a:latin typeface="Poppins" pitchFamily="2" charset="77"/>
                <a:cs typeface="Poppins" pitchFamily="2" charset="77"/>
              </a:rPr>
              <a:t>, créateur du blog « Espoir bipolaire »</a:t>
            </a:r>
          </a:p>
          <a:p>
            <a:endParaRPr lang="fr-BE" dirty="0">
              <a:latin typeface="Poppins" pitchFamily="2" charset="77"/>
              <a:cs typeface="Poppins" pitchFamily="2" charset="77"/>
            </a:endParaRPr>
          </a:p>
          <a:p>
            <a:pPr marL="342900" indent="-342900">
              <a:buFont typeface="Arial" panose="020B0604020202020204" pitchFamily="34" charset="0"/>
              <a:buChar char="•"/>
            </a:pPr>
            <a:r>
              <a:rPr lang="fr-FR" b="1" dirty="0">
                <a:latin typeface="Poppins" pitchFamily="2" charset="77"/>
                <a:cs typeface="Poppins" pitchFamily="2" charset="77"/>
              </a:rPr>
              <a:t>François Lejeune</a:t>
            </a:r>
            <a:r>
              <a:rPr lang="fr-FR" dirty="0">
                <a:latin typeface="Poppins" pitchFamily="2" charset="77"/>
                <a:cs typeface="Poppins" pitchFamily="2" charset="77"/>
              </a:rPr>
              <a:t>, coauteur, avec Juliette </a:t>
            </a:r>
            <a:r>
              <a:rPr lang="fr-FR" dirty="0" err="1">
                <a:latin typeface="Poppins" pitchFamily="2" charset="77"/>
                <a:cs typeface="Poppins" pitchFamily="2" charset="77"/>
              </a:rPr>
              <a:t>Lambot</a:t>
            </a:r>
            <a:r>
              <a:rPr lang="fr-FR" dirty="0">
                <a:latin typeface="Poppins" pitchFamily="2" charset="77"/>
                <a:cs typeface="Poppins" pitchFamily="2" charset="77"/>
              </a:rPr>
              <a:t> de « Dans ma tête de bipolaire »</a:t>
            </a:r>
          </a:p>
          <a:p>
            <a:pPr marL="342900" indent="-342900">
              <a:buFont typeface="Arial" panose="020B0604020202020204" pitchFamily="34" charset="0"/>
              <a:buChar char="•"/>
            </a:pPr>
            <a:endParaRPr lang="fr-FR" dirty="0">
              <a:latin typeface="Poppins" pitchFamily="2" charset="77"/>
              <a:cs typeface="Poppins" pitchFamily="2" charset="77"/>
            </a:endParaRPr>
          </a:p>
          <a:p>
            <a:pPr marL="342900" indent="-342900">
              <a:buFont typeface="Arial" panose="020B0604020202020204" pitchFamily="34" charset="0"/>
              <a:buChar char="•"/>
            </a:pPr>
            <a:r>
              <a:rPr lang="fr-FR" b="1" dirty="0">
                <a:latin typeface="Poppins" pitchFamily="2" charset="77"/>
                <a:cs typeface="Poppins" pitchFamily="2" charset="77"/>
              </a:rPr>
              <a:t>Steve </a:t>
            </a:r>
            <a:r>
              <a:rPr lang="fr-FR" b="1" dirty="0" err="1">
                <a:latin typeface="Poppins" pitchFamily="2" charset="77"/>
                <a:cs typeface="Poppins" pitchFamily="2" charset="77"/>
              </a:rPr>
              <a:t>Gravy</a:t>
            </a:r>
            <a:r>
              <a:rPr lang="fr-FR" dirty="0">
                <a:latin typeface="Poppins" pitchFamily="2" charset="77"/>
                <a:cs typeface="Poppins" pitchFamily="2" charset="77"/>
              </a:rPr>
              <a:t>, président du Funambule : conclusion</a:t>
            </a:r>
          </a:p>
        </p:txBody>
      </p:sp>
    </p:spTree>
    <p:extLst>
      <p:ext uri="{BB962C8B-B14F-4D97-AF65-F5344CB8AC3E}">
        <p14:creationId xmlns:p14="http://schemas.microsoft.com/office/powerpoint/2010/main" val="172128530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9523" y="2590802"/>
            <a:ext cx="4953000" cy="3419475"/>
          </a:xfrm>
          <a:prstGeom prst="rect">
            <a:avLst/>
          </a:prstGeom>
          <a:noFill/>
          <a:ln w="9525">
            <a:noFill/>
            <a:miter lim="800000"/>
            <a:headEnd/>
            <a:tailEnd/>
          </a:ln>
        </p:spPr>
      </p:pic>
      <p:sp>
        <p:nvSpPr>
          <p:cNvPr id="3" name="Rectangle 2"/>
          <p:cNvSpPr/>
          <p:nvPr/>
        </p:nvSpPr>
        <p:spPr>
          <a:xfrm>
            <a:off x="742950" y="381001"/>
            <a:ext cx="2786063" cy="369332"/>
          </a:xfrm>
          <a:prstGeom prst="rect">
            <a:avLst/>
          </a:prstGeom>
        </p:spPr>
        <p:txBody>
          <a:bodyPr wrap="square">
            <a:spAutoFit/>
          </a:bodyPr>
          <a:lstStyle/>
          <a:p>
            <a:pPr defTabSz="457200"/>
            <a:r>
              <a:rPr lang="fr-FR" kern="10" dirty="0">
                <a:ln w="9525">
                  <a:solidFill>
                    <a:srgbClr val="000000"/>
                  </a:solidFill>
                  <a:round/>
                  <a:headEnd/>
                  <a:tailEnd/>
                </a:ln>
                <a:solidFill>
                  <a:srgbClr val="000000"/>
                </a:solidFill>
                <a:latin typeface="Impact"/>
                <a:ea typeface="Impact"/>
                <a:cs typeface="Impact"/>
              </a:rPr>
              <a:t> </a:t>
            </a:r>
            <a:endParaRPr lang="fr-FR" dirty="0">
              <a:solidFill>
                <a:prstClr val="black"/>
              </a:solidFill>
              <a:latin typeface="Calibri"/>
            </a:endParaRPr>
          </a:p>
        </p:txBody>
      </p:sp>
      <p:pic>
        <p:nvPicPr>
          <p:cNvPr id="4" name="Picture 1026">
            <a:extLst>
              <a:ext uri="{FF2B5EF4-FFF2-40B4-BE49-F238E27FC236}">
                <a16:creationId xmlns:a16="http://schemas.microsoft.com/office/drawing/2014/main" id="{9B6D95BD-59D0-E54D-8C65-902312D7A5DE}"/>
              </a:ext>
            </a:extLst>
          </p:cNvPr>
          <p:cNvPicPr>
            <a:picLocks noChangeAspect="1" noChangeArrowheads="1"/>
          </p:cNvPicPr>
          <p:nvPr/>
        </p:nvPicPr>
        <p:blipFill>
          <a:blip r:embed="rId3"/>
          <a:srcRect/>
          <a:stretch>
            <a:fillRect/>
          </a:stretch>
        </p:blipFill>
        <p:spPr bwMode="auto">
          <a:xfrm>
            <a:off x="3810001" y="1447801"/>
            <a:ext cx="4562475" cy="3419475"/>
          </a:xfrm>
          <a:prstGeom prst="rect">
            <a:avLst/>
          </a:prstGeom>
          <a:noFill/>
          <a:ln w="9525">
            <a:noFill/>
            <a:miter lim="800000"/>
            <a:headEnd/>
            <a:tailEnd/>
          </a:ln>
        </p:spPr>
      </p:pic>
      <p:sp>
        <p:nvSpPr>
          <p:cNvPr id="5" name="WordArt 4">
            <a:extLst>
              <a:ext uri="{FF2B5EF4-FFF2-40B4-BE49-F238E27FC236}">
                <a16:creationId xmlns:a16="http://schemas.microsoft.com/office/drawing/2014/main" id="{EA71BD25-08C5-574C-86ED-9EAA7F566E29}"/>
              </a:ext>
            </a:extLst>
          </p:cNvPr>
          <p:cNvSpPr>
            <a:spLocks noChangeArrowheads="1" noChangeShapeType="1" noTextEdit="1"/>
          </p:cNvSpPr>
          <p:nvPr/>
        </p:nvSpPr>
        <p:spPr bwMode="auto">
          <a:xfrm>
            <a:off x="4043361" y="331788"/>
            <a:ext cx="2786064" cy="944562"/>
          </a:xfrm>
          <a:prstGeom prst="rect">
            <a:avLst/>
          </a:prstGeom>
        </p:spPr>
        <p:txBody>
          <a:bodyPr wrap="none" fromWordArt="1">
            <a:prstTxWarp prst="textDeflate">
              <a:avLst>
                <a:gd name="adj" fmla="val 26227"/>
              </a:avLst>
            </a:prstTxWarp>
          </a:bodyPr>
          <a:lstStyle/>
          <a:p>
            <a:pPr algn="ctr" defTabSz="457200"/>
            <a:r>
              <a:rPr lang="fr-FR" sz="3600" kern="10" dirty="0">
                <a:ln w="9525">
                  <a:solidFill>
                    <a:srgbClr val="000000"/>
                  </a:solidFill>
                  <a:round/>
                  <a:headEnd/>
                  <a:tailEnd/>
                </a:ln>
                <a:solidFill>
                  <a:srgbClr val="000000"/>
                </a:solidFill>
                <a:latin typeface="Impact"/>
                <a:ea typeface="Impact"/>
                <a:cs typeface="Impact"/>
              </a:rPr>
              <a:t>Séances 8 à 18 :</a:t>
            </a:r>
          </a:p>
        </p:txBody>
      </p:sp>
      <p:pic>
        <p:nvPicPr>
          <p:cNvPr id="6" name="Picture 2">
            <a:extLst>
              <a:ext uri="{FF2B5EF4-FFF2-40B4-BE49-F238E27FC236}">
                <a16:creationId xmlns:a16="http://schemas.microsoft.com/office/drawing/2014/main" id="{D1F32025-B026-1945-8BC4-9445E29CE60B}"/>
              </a:ext>
            </a:extLst>
          </p:cNvPr>
          <p:cNvPicPr>
            <a:picLocks noChangeAspect="1" noChangeArrowheads="1"/>
          </p:cNvPicPr>
          <p:nvPr/>
        </p:nvPicPr>
        <p:blipFill>
          <a:blip r:embed="rId4"/>
          <a:srcRect/>
          <a:stretch>
            <a:fillRect/>
          </a:stretch>
        </p:blipFill>
        <p:spPr bwMode="auto">
          <a:xfrm>
            <a:off x="7629525" y="1990724"/>
            <a:ext cx="4562475" cy="3419475"/>
          </a:xfrm>
          <a:prstGeom prst="rect">
            <a:avLst/>
          </a:prstGeom>
          <a:noFill/>
          <a:ln w="9525">
            <a:noFill/>
            <a:miter lim="800000"/>
            <a:headEnd/>
            <a:tailEnd/>
          </a:ln>
        </p:spPr>
      </p:pic>
      <p:sp>
        <p:nvSpPr>
          <p:cNvPr id="8" name="WordArt 8">
            <a:extLst>
              <a:ext uri="{FF2B5EF4-FFF2-40B4-BE49-F238E27FC236}">
                <a16:creationId xmlns:a16="http://schemas.microsoft.com/office/drawing/2014/main" id="{0783C766-9FDF-5C49-A76C-B24236489F44}"/>
              </a:ext>
            </a:extLst>
          </p:cNvPr>
          <p:cNvSpPr>
            <a:spLocks noChangeArrowheads="1" noChangeShapeType="1" noTextEdit="1"/>
          </p:cNvSpPr>
          <p:nvPr/>
        </p:nvSpPr>
        <p:spPr bwMode="auto">
          <a:xfrm>
            <a:off x="8932069" y="750333"/>
            <a:ext cx="2286000" cy="914400"/>
          </a:xfrm>
          <a:prstGeom prst="rect">
            <a:avLst/>
          </a:prstGeom>
        </p:spPr>
        <p:txBody>
          <a:bodyPr wrap="none" fromWordArt="1">
            <a:prstTxWarp prst="textDeflate">
              <a:avLst>
                <a:gd name="adj" fmla="val 26227"/>
              </a:avLst>
            </a:prstTxWarp>
          </a:bodyPr>
          <a:lstStyle/>
          <a:p>
            <a:pPr algn="ctr" defTabSz="457200"/>
            <a:r>
              <a:rPr lang="fr-FR" sz="3600" kern="10" dirty="0">
                <a:ln w="9525">
                  <a:solidFill>
                    <a:srgbClr val="000000"/>
                  </a:solidFill>
                  <a:round/>
                  <a:headEnd/>
                  <a:tailEnd/>
                </a:ln>
                <a:solidFill>
                  <a:srgbClr val="000000"/>
                </a:solidFill>
                <a:latin typeface="Impact"/>
                <a:ea typeface="Impact"/>
                <a:cs typeface="Impact"/>
              </a:rPr>
              <a:t>Séances 19 à 22 :</a:t>
            </a:r>
          </a:p>
        </p:txBody>
      </p:sp>
      <p:sp>
        <p:nvSpPr>
          <p:cNvPr id="9" name="WordArt 4">
            <a:extLst>
              <a:ext uri="{FF2B5EF4-FFF2-40B4-BE49-F238E27FC236}">
                <a16:creationId xmlns:a16="http://schemas.microsoft.com/office/drawing/2014/main" id="{91FE6795-8F6D-E841-8955-BC4DDE0A55C8}"/>
              </a:ext>
            </a:extLst>
          </p:cNvPr>
          <p:cNvSpPr>
            <a:spLocks noChangeArrowheads="1" noChangeShapeType="1" noTextEdit="1"/>
          </p:cNvSpPr>
          <p:nvPr/>
        </p:nvSpPr>
        <p:spPr bwMode="auto">
          <a:xfrm>
            <a:off x="464344" y="1286373"/>
            <a:ext cx="2786064" cy="756719"/>
          </a:xfrm>
          <a:prstGeom prst="rect">
            <a:avLst/>
          </a:prstGeom>
        </p:spPr>
        <p:txBody>
          <a:bodyPr wrap="none" fromWordArt="1">
            <a:prstTxWarp prst="textDeflate">
              <a:avLst>
                <a:gd name="adj" fmla="val 26227"/>
              </a:avLst>
            </a:prstTxWarp>
          </a:bodyPr>
          <a:lstStyle/>
          <a:p>
            <a:pPr algn="ctr" defTabSz="457200"/>
            <a:r>
              <a:rPr lang="fr-FR" sz="3600" kern="10" dirty="0">
                <a:ln w="9525">
                  <a:solidFill>
                    <a:srgbClr val="000000"/>
                  </a:solidFill>
                  <a:round/>
                  <a:headEnd/>
                  <a:tailEnd/>
                </a:ln>
                <a:solidFill>
                  <a:srgbClr val="000000"/>
                </a:solidFill>
                <a:latin typeface="Impact"/>
                <a:ea typeface="Impact"/>
                <a:cs typeface="Impact"/>
              </a:rPr>
              <a:t>Séances 1 à 7 :</a:t>
            </a:r>
          </a:p>
        </p:txBody>
      </p:sp>
    </p:spTree>
    <p:extLst>
      <p:ext uri="{BB962C8B-B14F-4D97-AF65-F5344CB8AC3E}">
        <p14:creationId xmlns:p14="http://schemas.microsoft.com/office/powerpoint/2010/main" val="582590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3555" name="Object 2"/>
          <p:cNvGraphicFramePr>
            <a:graphicFrameLocks noChangeAspect="1"/>
          </p:cNvGraphicFramePr>
          <p:nvPr>
            <p:extLst>
              <p:ext uri="{D42A27DB-BD31-4B8C-83A1-F6EECF244321}">
                <p14:modId xmlns:p14="http://schemas.microsoft.com/office/powerpoint/2010/main" val="859688868"/>
              </p:ext>
            </p:extLst>
          </p:nvPr>
        </p:nvGraphicFramePr>
        <p:xfrm>
          <a:off x="4134377" y="674132"/>
          <a:ext cx="5451058" cy="6573335"/>
        </p:xfrm>
        <a:graphic>
          <a:graphicData uri="http://schemas.openxmlformats.org/presentationml/2006/ole">
            <mc:AlternateContent xmlns:mc="http://schemas.openxmlformats.org/markup-compatibility/2006">
              <mc:Choice xmlns:v="urn:schemas-microsoft-com:vml" Requires="v">
                <p:oleObj spid="_x0000_s37923" name="Document" r:id="rId3" imgW="5855208" imgH="7086600" progId="Word.Document.8">
                  <p:embed/>
                </p:oleObj>
              </mc:Choice>
              <mc:Fallback>
                <p:oleObj name="Document" r:id="rId3" imgW="5855208" imgH="7086600" progId="Word.Document.8">
                  <p:embed/>
                  <p:pic>
                    <p:nvPicPr>
                      <p:cNvPr id="2355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377" y="674132"/>
                        <a:ext cx="5451058" cy="6573335"/>
                      </a:xfrm>
                      <a:prstGeom prst="rect">
                        <a:avLst/>
                      </a:prstGeom>
                      <a:solidFill>
                        <a:schemeClr val="tx1"/>
                      </a:solid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Rectangle 1">
            <a:extLst>
              <a:ext uri="{FF2B5EF4-FFF2-40B4-BE49-F238E27FC236}">
                <a16:creationId xmlns:a16="http://schemas.microsoft.com/office/drawing/2014/main" id="{FF56755E-97F4-E24A-887E-F4DB02110FFC}"/>
              </a:ext>
            </a:extLst>
          </p:cNvPr>
          <p:cNvSpPr/>
          <p:nvPr/>
        </p:nvSpPr>
        <p:spPr>
          <a:xfrm>
            <a:off x="270932" y="304800"/>
            <a:ext cx="8297333" cy="369332"/>
          </a:xfrm>
          <a:prstGeom prst="rect">
            <a:avLst/>
          </a:prstGeom>
        </p:spPr>
        <p:txBody>
          <a:bodyPr wrap="square">
            <a:spAutoFit/>
          </a:bodyPr>
          <a:lstStyle/>
          <a:p>
            <a:r>
              <a:rPr lang="fr-FR" b="1" cap="small" dirty="0">
                <a:solidFill>
                  <a:schemeClr val="accent4"/>
                </a:solidFill>
                <a:latin typeface="Poppins SemiBold" pitchFamily="2" charset="77"/>
                <a:ea typeface="Times" pitchFamily="2" charset="0"/>
                <a:cs typeface="Poppins SemiBold" pitchFamily="2" charset="77"/>
              </a:rPr>
              <a:t>MODÈLE COGNITIVO -COMPORTEMENTAL DU TROUBLE BIPOLAIRE</a:t>
            </a:r>
            <a:r>
              <a:rPr lang="fr-BE" b="1" dirty="0">
                <a:solidFill>
                  <a:schemeClr val="accent4"/>
                </a:solidFill>
                <a:latin typeface="Poppins SemiBold" pitchFamily="2" charset="77"/>
                <a:cs typeface="Poppins SemiBold" pitchFamily="2" charset="77"/>
              </a:rPr>
              <a:t> </a:t>
            </a:r>
            <a:endParaRPr lang="fr-FR" b="1" dirty="0">
              <a:solidFill>
                <a:schemeClr val="accent4"/>
              </a:solidFill>
              <a:latin typeface="Poppins SemiBold" pitchFamily="2" charset="77"/>
              <a:cs typeface="Poppins SemiBold" pitchFamily="2" charset="77"/>
            </a:endParaRPr>
          </a:p>
        </p:txBody>
      </p:sp>
    </p:spTree>
    <p:extLst>
      <p:ext uri="{BB962C8B-B14F-4D97-AF65-F5344CB8AC3E}">
        <p14:creationId xmlns:p14="http://schemas.microsoft.com/office/powerpoint/2010/main" val="21556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548992" presetClass="entr" presetSubtype="-1073764216" fill="hold" nodeType="clickEffect">
                                  <p:stCondLst>
                                    <p:cond delay="0"/>
                                  </p:stCondLst>
                                  <p:childTnLst>
                                    <p:set>
                                      <p:cBhvr>
                                        <p:cTn id="6" dur="1" fill="hold">
                                          <p:stCondLst>
                                            <p:cond delay="499"/>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3A814F8E-8E71-4DD8-9E90-A2886B0BE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D6F07063-98C1-4852-B9CD-9CB5B58C9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948368"/>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C3015244-D931-9B4D-A5E8-D334026E4565}"/>
              </a:ext>
            </a:extLst>
          </p:cNvPr>
          <p:cNvSpPr>
            <a:spLocks noGrp="1"/>
          </p:cNvSpPr>
          <p:nvPr>
            <p:ph type="title"/>
          </p:nvPr>
        </p:nvSpPr>
        <p:spPr>
          <a:xfrm>
            <a:off x="810000" y="5430663"/>
            <a:ext cx="10571998" cy="970450"/>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fr-FR" altLang="fr-FR" sz="37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Tableau 1 Programme du groupe de psychoéducation</a:t>
            </a:r>
            <a:endParaRPr kumimoji="0" lang="fr-FR" altLang="fr-FR" sz="3700" b="0" i="0" u="none" strike="noStrike" cap="none" normalizeH="0" baseline="0" dirty="0">
              <a:ln>
                <a:noFill/>
              </a:ln>
              <a:effectLst/>
              <a:latin typeface="Arial" panose="020B0604020202020204" pitchFamily="34" charset="0"/>
            </a:endParaRPr>
          </a:p>
        </p:txBody>
      </p:sp>
      <p:graphicFrame>
        <p:nvGraphicFramePr>
          <p:cNvPr id="4" name="Espace réservé du contenu 3">
            <a:extLst>
              <a:ext uri="{FF2B5EF4-FFF2-40B4-BE49-F238E27FC236}">
                <a16:creationId xmlns:a16="http://schemas.microsoft.com/office/drawing/2014/main" id="{7023B9EF-0BEB-3E45-9F12-55927DA5C03E}"/>
              </a:ext>
            </a:extLst>
          </p:cNvPr>
          <p:cNvGraphicFramePr>
            <a:graphicFrameLocks noGrp="1"/>
          </p:cNvGraphicFramePr>
          <p:nvPr>
            <p:ph idx="1"/>
            <p:extLst>
              <p:ext uri="{D42A27DB-BD31-4B8C-83A1-F6EECF244321}">
                <p14:modId xmlns:p14="http://schemas.microsoft.com/office/powerpoint/2010/main" val="3940091091"/>
              </p:ext>
            </p:extLst>
          </p:nvPr>
        </p:nvGraphicFramePr>
        <p:xfrm>
          <a:off x="1898252" y="643468"/>
          <a:ext cx="8395496" cy="3966613"/>
        </p:xfrm>
        <a:graphic>
          <a:graphicData uri="http://schemas.openxmlformats.org/drawingml/2006/table">
            <a:tbl>
              <a:tblPr firstRow="1" firstCol="1" bandRow="1">
                <a:tableStyleId>{5C22544A-7EE6-4342-B048-85BDC9FD1C3A}</a:tableStyleId>
              </a:tblPr>
              <a:tblGrid>
                <a:gridCol w="1630853">
                  <a:extLst>
                    <a:ext uri="{9D8B030D-6E8A-4147-A177-3AD203B41FA5}">
                      <a16:colId xmlns:a16="http://schemas.microsoft.com/office/drawing/2014/main" val="2465762921"/>
                    </a:ext>
                  </a:extLst>
                </a:gridCol>
                <a:gridCol w="6764643">
                  <a:extLst>
                    <a:ext uri="{9D8B030D-6E8A-4147-A177-3AD203B41FA5}">
                      <a16:colId xmlns:a16="http://schemas.microsoft.com/office/drawing/2014/main" val="2713152455"/>
                    </a:ext>
                  </a:extLst>
                </a:gridCol>
              </a:tblGrid>
              <a:tr h="165917">
                <a:tc gridSpan="2">
                  <a:txBody>
                    <a:bodyPr/>
                    <a:lstStyle/>
                    <a:p>
                      <a:pPr algn="just">
                        <a:lnSpc>
                          <a:spcPct val="115000"/>
                        </a:lnSpc>
                        <a:spcAft>
                          <a:spcPts val="0"/>
                        </a:spcAft>
                      </a:pPr>
                      <a:r>
                        <a:rPr lang="fr-BE" sz="800">
                          <a:effectLst/>
                        </a:rPr>
                        <a:t>Voir venir</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hMerge="1">
                  <a:txBody>
                    <a:bodyPr/>
                    <a:lstStyle/>
                    <a:p>
                      <a:endParaRPr lang="fr-FR"/>
                    </a:p>
                  </a:txBody>
                  <a:tcPr/>
                </a:tc>
                <a:extLst>
                  <a:ext uri="{0D108BD9-81ED-4DB2-BD59-A6C34878D82A}">
                    <a16:rowId xmlns:a16="http://schemas.microsoft.com/office/drawing/2014/main" val="1220116484"/>
                  </a:ext>
                </a:extLst>
              </a:tr>
              <a:tr h="287355">
                <a:tc>
                  <a:txBody>
                    <a:bodyPr/>
                    <a:lstStyle/>
                    <a:p>
                      <a:pPr>
                        <a:lnSpc>
                          <a:spcPct val="115000"/>
                        </a:lnSpc>
                        <a:spcAft>
                          <a:spcPts val="0"/>
                        </a:spcAft>
                      </a:pPr>
                      <a:r>
                        <a:rPr lang="fr-BE" sz="800">
                          <a:effectLst/>
                        </a:rPr>
                        <a:t>Séance 1</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Présentation de l’équipe, des participants et des règles de fonctionnement du groupe. Aperçu du programme, du livre et du modèle cognitivo-comportemental du trouble bipolaire. </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2592542483"/>
                  </a:ext>
                </a:extLst>
              </a:tr>
              <a:tr h="153341">
                <a:tc>
                  <a:txBody>
                    <a:bodyPr/>
                    <a:lstStyle/>
                    <a:p>
                      <a:pPr>
                        <a:lnSpc>
                          <a:spcPct val="115000"/>
                        </a:lnSpc>
                        <a:spcAft>
                          <a:spcPts val="0"/>
                        </a:spcAft>
                      </a:pPr>
                      <a:r>
                        <a:rPr lang="fr-BE" sz="800">
                          <a:effectLst/>
                        </a:rPr>
                        <a:t>Séance 2</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Causes, formes et évolution du trouble bipolaire. </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4252578635"/>
                  </a:ext>
                </a:extLst>
              </a:tr>
              <a:tr h="153341">
                <a:tc>
                  <a:txBody>
                    <a:bodyPr/>
                    <a:lstStyle/>
                    <a:p>
                      <a:pPr>
                        <a:lnSpc>
                          <a:spcPct val="115000"/>
                        </a:lnSpc>
                        <a:spcAft>
                          <a:spcPts val="0"/>
                        </a:spcAft>
                      </a:pPr>
                      <a:r>
                        <a:rPr lang="fr-BE" sz="800">
                          <a:effectLst/>
                        </a:rPr>
                        <a:t>Séance 3</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Symptômes généraux de la manie et de la dépression.</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1751055298"/>
                  </a:ext>
                </a:extLst>
              </a:tr>
              <a:tr h="153341">
                <a:tc>
                  <a:txBody>
                    <a:bodyPr/>
                    <a:lstStyle/>
                    <a:p>
                      <a:pPr>
                        <a:lnSpc>
                          <a:spcPct val="115000"/>
                        </a:lnSpc>
                        <a:spcAft>
                          <a:spcPts val="0"/>
                        </a:spcAft>
                      </a:pPr>
                      <a:r>
                        <a:rPr lang="fr-BE" sz="800">
                          <a:effectLst/>
                        </a:rPr>
                        <a:t>Séance 4</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Ligne de vie et histoire de la maladie (déclencheurs et situations à risque).</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4215305728"/>
                  </a:ext>
                </a:extLst>
              </a:tr>
              <a:tr h="287355">
                <a:tc>
                  <a:txBody>
                    <a:bodyPr/>
                    <a:lstStyle/>
                    <a:p>
                      <a:pPr>
                        <a:lnSpc>
                          <a:spcPct val="115000"/>
                        </a:lnSpc>
                        <a:spcAft>
                          <a:spcPts val="0"/>
                        </a:spcAft>
                      </a:pPr>
                      <a:r>
                        <a:rPr lang="fr-BE" sz="800">
                          <a:effectLst/>
                        </a:rPr>
                        <a:t>Séance 5</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Construction d’un système de détection précoce des rechutes (symptômes personnels, signes précurseurs, et utilisation des graphes de l’humeur et des symptômes). </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410783954"/>
                  </a:ext>
                </a:extLst>
              </a:tr>
              <a:tr h="153341">
                <a:tc>
                  <a:txBody>
                    <a:bodyPr/>
                    <a:lstStyle/>
                    <a:p>
                      <a:pPr>
                        <a:lnSpc>
                          <a:spcPct val="115000"/>
                        </a:lnSpc>
                        <a:spcAft>
                          <a:spcPts val="0"/>
                        </a:spcAft>
                      </a:pPr>
                      <a:r>
                        <a:rPr lang="fr-BE" sz="800">
                          <a:effectLst/>
                        </a:rPr>
                        <a:t>Séances 6 et 7</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Application pratique des séances de 3 à 5 (travail individuel).</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918669271"/>
                  </a:ext>
                </a:extLst>
              </a:tr>
              <a:tr h="165917">
                <a:tc gridSpan="2">
                  <a:txBody>
                    <a:bodyPr/>
                    <a:lstStyle/>
                    <a:p>
                      <a:pPr>
                        <a:lnSpc>
                          <a:spcPct val="115000"/>
                        </a:lnSpc>
                        <a:spcAft>
                          <a:spcPts val="0"/>
                        </a:spcAft>
                      </a:pPr>
                      <a:r>
                        <a:rPr lang="fr-BE" sz="800">
                          <a:effectLst/>
                        </a:rPr>
                        <a:t>Prendre des précautions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hMerge="1">
                  <a:txBody>
                    <a:bodyPr/>
                    <a:lstStyle/>
                    <a:p>
                      <a:endParaRPr lang="fr-FR"/>
                    </a:p>
                  </a:txBody>
                  <a:tcPr/>
                </a:tc>
                <a:extLst>
                  <a:ext uri="{0D108BD9-81ED-4DB2-BD59-A6C34878D82A}">
                    <a16:rowId xmlns:a16="http://schemas.microsoft.com/office/drawing/2014/main" val="427023097"/>
                  </a:ext>
                </a:extLst>
              </a:tr>
              <a:tr h="153341">
                <a:tc>
                  <a:txBody>
                    <a:bodyPr/>
                    <a:lstStyle/>
                    <a:p>
                      <a:pPr>
                        <a:lnSpc>
                          <a:spcPct val="115000"/>
                        </a:lnSpc>
                        <a:spcAft>
                          <a:spcPts val="0"/>
                        </a:spcAft>
                      </a:pPr>
                      <a:r>
                        <a:rPr lang="fr-BE" sz="800">
                          <a:effectLst/>
                        </a:rPr>
                        <a:t>Séances 8 et 9</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Médication : croyances et compliance.</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323778595"/>
                  </a:ext>
                </a:extLst>
              </a:tr>
              <a:tr h="153341">
                <a:tc>
                  <a:txBody>
                    <a:bodyPr/>
                    <a:lstStyle/>
                    <a:p>
                      <a:pPr>
                        <a:lnSpc>
                          <a:spcPct val="115000"/>
                        </a:lnSpc>
                        <a:spcAft>
                          <a:spcPts val="0"/>
                        </a:spcAft>
                      </a:pPr>
                      <a:r>
                        <a:rPr lang="fr-BE" sz="800">
                          <a:effectLst/>
                        </a:rPr>
                        <a:t>Séance 10</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Médication : les différentes classes et les effets secondaires.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183172467"/>
                  </a:ext>
                </a:extLst>
              </a:tr>
              <a:tr h="153341">
                <a:tc>
                  <a:txBody>
                    <a:bodyPr/>
                    <a:lstStyle/>
                    <a:p>
                      <a:pPr>
                        <a:lnSpc>
                          <a:spcPct val="115000"/>
                        </a:lnSpc>
                        <a:spcAft>
                          <a:spcPts val="0"/>
                        </a:spcAft>
                      </a:pPr>
                      <a:r>
                        <a:rPr lang="fr-BE" sz="800">
                          <a:effectLst/>
                        </a:rPr>
                        <a:t>Séance 11</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Processus d’acceptation de la maladie.</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059471891"/>
                  </a:ext>
                </a:extLst>
              </a:tr>
              <a:tr h="153341">
                <a:tc>
                  <a:txBody>
                    <a:bodyPr/>
                    <a:lstStyle/>
                    <a:p>
                      <a:pPr>
                        <a:lnSpc>
                          <a:spcPct val="115000"/>
                        </a:lnSpc>
                        <a:spcAft>
                          <a:spcPts val="0"/>
                        </a:spcAft>
                      </a:pPr>
                      <a:r>
                        <a:rPr lang="fr-BE" sz="800">
                          <a:effectLst/>
                        </a:rPr>
                        <a:t>Séance 12</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La séance 12 est une application pratique essentiellement via des jeux de rôle du contenu des séances de 8 à 11. </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610406304"/>
                  </a:ext>
                </a:extLst>
              </a:tr>
              <a:tr h="153341">
                <a:tc>
                  <a:txBody>
                    <a:bodyPr/>
                    <a:lstStyle/>
                    <a:p>
                      <a:pPr>
                        <a:lnSpc>
                          <a:spcPct val="115000"/>
                        </a:lnSpc>
                        <a:spcAft>
                          <a:spcPts val="0"/>
                        </a:spcAft>
                      </a:pPr>
                      <a:r>
                        <a:rPr lang="fr-BE" sz="800">
                          <a:effectLst/>
                        </a:rPr>
                        <a:t>Séance 13</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Hygiène de vie (sommeil, habitudes de vie, alimentation, substances).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23641429"/>
                  </a:ext>
                </a:extLst>
              </a:tr>
              <a:tr h="153341">
                <a:tc>
                  <a:txBody>
                    <a:bodyPr/>
                    <a:lstStyle/>
                    <a:p>
                      <a:pPr>
                        <a:lnSpc>
                          <a:spcPct val="115000"/>
                        </a:lnSpc>
                        <a:spcAft>
                          <a:spcPts val="0"/>
                        </a:spcAft>
                      </a:pPr>
                      <a:r>
                        <a:rPr lang="fr-BE" sz="800">
                          <a:effectLst/>
                        </a:rPr>
                        <a:t>Séance 14</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Techniques comportementales utiles dans la prévention des phases.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236892845"/>
                  </a:ext>
                </a:extLst>
              </a:tr>
              <a:tr h="153341">
                <a:tc>
                  <a:txBody>
                    <a:bodyPr/>
                    <a:lstStyle/>
                    <a:p>
                      <a:pPr>
                        <a:lnSpc>
                          <a:spcPct val="115000"/>
                        </a:lnSpc>
                        <a:spcAft>
                          <a:spcPts val="0"/>
                        </a:spcAft>
                      </a:pPr>
                      <a:r>
                        <a:rPr lang="fr-BE" sz="800">
                          <a:effectLst/>
                        </a:rPr>
                        <a:t>Séance 15</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Applications pratiques des séances 13 et 14.</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1057085458"/>
                  </a:ext>
                </a:extLst>
              </a:tr>
              <a:tr h="153341">
                <a:tc>
                  <a:txBody>
                    <a:bodyPr/>
                    <a:lstStyle/>
                    <a:p>
                      <a:pPr>
                        <a:lnSpc>
                          <a:spcPct val="115000"/>
                        </a:lnSpc>
                        <a:spcAft>
                          <a:spcPts val="0"/>
                        </a:spcAft>
                      </a:pPr>
                      <a:r>
                        <a:rPr lang="fr-BE" sz="800">
                          <a:effectLst/>
                        </a:rPr>
                        <a:t>Séances 16 et 17</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La gestion du stress.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799450139"/>
                  </a:ext>
                </a:extLst>
              </a:tr>
              <a:tr h="153341">
                <a:tc>
                  <a:txBody>
                    <a:bodyPr/>
                    <a:lstStyle/>
                    <a:p>
                      <a:pPr>
                        <a:lnSpc>
                          <a:spcPct val="115000"/>
                        </a:lnSpc>
                        <a:spcAft>
                          <a:spcPts val="0"/>
                        </a:spcAft>
                      </a:pPr>
                      <a:r>
                        <a:rPr lang="fr-BE" sz="800">
                          <a:effectLst/>
                        </a:rPr>
                        <a:t>Séance 18</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Applications pratiques des séances 16 et 17 (communication et gestion émotionnelle).</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686528815"/>
                  </a:ext>
                </a:extLst>
              </a:tr>
              <a:tr h="165917">
                <a:tc gridSpan="2">
                  <a:txBody>
                    <a:bodyPr/>
                    <a:lstStyle/>
                    <a:p>
                      <a:pPr>
                        <a:lnSpc>
                          <a:spcPct val="115000"/>
                        </a:lnSpc>
                        <a:spcAft>
                          <a:spcPts val="0"/>
                        </a:spcAft>
                      </a:pPr>
                      <a:r>
                        <a:rPr lang="fr-BE" sz="800">
                          <a:effectLst/>
                        </a:rPr>
                        <a:t>Réduire des symptômes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hMerge="1">
                  <a:txBody>
                    <a:bodyPr/>
                    <a:lstStyle/>
                    <a:p>
                      <a:endParaRPr lang="fr-FR"/>
                    </a:p>
                  </a:txBody>
                  <a:tcPr/>
                </a:tc>
                <a:extLst>
                  <a:ext uri="{0D108BD9-81ED-4DB2-BD59-A6C34878D82A}">
                    <a16:rowId xmlns:a16="http://schemas.microsoft.com/office/drawing/2014/main" val="3564627774"/>
                  </a:ext>
                </a:extLst>
              </a:tr>
              <a:tr h="153341">
                <a:tc>
                  <a:txBody>
                    <a:bodyPr/>
                    <a:lstStyle/>
                    <a:p>
                      <a:pPr>
                        <a:lnSpc>
                          <a:spcPct val="115000"/>
                        </a:lnSpc>
                        <a:spcAft>
                          <a:spcPts val="0"/>
                        </a:spcAft>
                      </a:pPr>
                      <a:r>
                        <a:rPr lang="fr-BE" sz="800">
                          <a:effectLst/>
                        </a:rPr>
                        <a:t>Séance 19</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Erreurs de pensées et distorsions cognitives durant les phases hautes et basses.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3642387711"/>
                  </a:ext>
                </a:extLst>
              </a:tr>
              <a:tr h="153341">
                <a:tc>
                  <a:txBody>
                    <a:bodyPr/>
                    <a:lstStyle/>
                    <a:p>
                      <a:pPr>
                        <a:lnSpc>
                          <a:spcPct val="115000"/>
                        </a:lnSpc>
                        <a:spcAft>
                          <a:spcPts val="0"/>
                        </a:spcAft>
                      </a:pPr>
                      <a:r>
                        <a:rPr lang="fr-BE" sz="800">
                          <a:effectLst/>
                        </a:rPr>
                        <a:t>Séance 20</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Idées suicidaires et techniques de contrôle des pensées émotionnelles.</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1063888209"/>
                  </a:ext>
                </a:extLst>
              </a:tr>
              <a:tr h="287355">
                <a:tc>
                  <a:txBody>
                    <a:bodyPr/>
                    <a:lstStyle/>
                    <a:p>
                      <a:pPr>
                        <a:lnSpc>
                          <a:spcPct val="115000"/>
                        </a:lnSpc>
                        <a:spcAft>
                          <a:spcPts val="0"/>
                        </a:spcAft>
                      </a:pPr>
                      <a:r>
                        <a:rPr lang="fr-BE" sz="800">
                          <a:effectLst/>
                        </a:rPr>
                        <a:t>Séance 21</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Techniques aidant à lutter contre les phénomènes de confusion mentale (résolution de problèmes, prise de décision, planning d’activités, programme d’objectifs prioritaires). </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887477070"/>
                  </a:ext>
                </a:extLst>
              </a:tr>
              <a:tr h="153341">
                <a:tc>
                  <a:txBody>
                    <a:bodyPr/>
                    <a:lstStyle/>
                    <a:p>
                      <a:pPr>
                        <a:lnSpc>
                          <a:spcPct val="115000"/>
                        </a:lnSpc>
                        <a:spcAft>
                          <a:spcPts val="0"/>
                        </a:spcAft>
                      </a:pPr>
                      <a:r>
                        <a:rPr lang="fr-BE" sz="800">
                          <a:effectLst/>
                        </a:rPr>
                        <a:t>Séance 22</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Applications pratiques des séances 19 à 20.</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2533224653"/>
                  </a:ext>
                </a:extLst>
              </a:tr>
              <a:tr h="153341">
                <a:tc>
                  <a:txBody>
                    <a:bodyPr/>
                    <a:lstStyle/>
                    <a:p>
                      <a:pPr>
                        <a:lnSpc>
                          <a:spcPct val="115000"/>
                        </a:lnSpc>
                        <a:spcAft>
                          <a:spcPts val="0"/>
                        </a:spcAft>
                      </a:pPr>
                      <a:r>
                        <a:rPr lang="fr-BE" sz="800">
                          <a:effectLst/>
                        </a:rPr>
                        <a:t>Séances 23 et 24</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tc>
                <a:tc>
                  <a:txBody>
                    <a:bodyPr/>
                    <a:lstStyle/>
                    <a:p>
                      <a:pPr>
                        <a:lnSpc>
                          <a:spcPct val="115000"/>
                        </a:lnSpc>
                        <a:spcAft>
                          <a:spcPts val="1000"/>
                        </a:spcAft>
                      </a:pPr>
                      <a:r>
                        <a:rPr lang="fr-BE" sz="800">
                          <a:effectLst/>
                        </a:rPr>
                        <a:t>Réalisation de contrats de prévention pour chaque phase de l’humeur. </a:t>
                      </a:r>
                      <a:endParaRPr lang="fr-BE" sz="800">
                        <a:effectLst/>
                        <a:latin typeface="Calibri" panose="020F0502020204030204" pitchFamily="34" charset="0"/>
                        <a:ea typeface="Calibri" panose="020F0502020204030204" pitchFamily="34" charset="0"/>
                        <a:cs typeface="Times New Roman" panose="02020603050405020304" pitchFamily="18" charset="0"/>
                      </a:endParaRPr>
                    </a:p>
                  </a:txBody>
                  <a:tcPr marL="31101" marR="31101" marT="0" marB="0" anchor="ctr"/>
                </a:tc>
                <a:extLst>
                  <a:ext uri="{0D108BD9-81ED-4DB2-BD59-A6C34878D82A}">
                    <a16:rowId xmlns:a16="http://schemas.microsoft.com/office/drawing/2014/main" val="1958867104"/>
                  </a:ext>
                </a:extLst>
              </a:tr>
            </a:tbl>
          </a:graphicData>
        </a:graphic>
      </p:graphicFrame>
    </p:spTree>
    <p:extLst>
      <p:ext uri="{BB962C8B-B14F-4D97-AF65-F5344CB8AC3E}">
        <p14:creationId xmlns:p14="http://schemas.microsoft.com/office/powerpoint/2010/main" val="160670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a:extLst>
              <a:ext uri="{FF2B5EF4-FFF2-40B4-BE49-F238E27FC236}">
                <a16:creationId xmlns:a16="http://schemas.microsoft.com/office/drawing/2014/main" id="{A94FDBAE-D1F4-1D4E-8B95-EC3C3922E5E3}"/>
              </a:ext>
            </a:extLst>
          </p:cNvPr>
          <p:cNvSpPr>
            <a:spLocks noGrp="1" noChangeArrowheads="1"/>
          </p:cNvSpPr>
          <p:nvPr>
            <p:ph type="title"/>
          </p:nvPr>
        </p:nvSpPr>
        <p:spPr>
          <a:xfrm>
            <a:off x="810000" y="447188"/>
            <a:ext cx="10571998" cy="970450"/>
          </a:xfrm>
          <a:effectLst/>
        </p:spPr>
        <p:txBody>
          <a:bodyPr anchor="ctr">
            <a:normAutofit/>
          </a:bodyPr>
          <a:lstStyle/>
          <a:p>
            <a:pPr algn="ctr" eaLnBrk="1" hangingPunct="1"/>
            <a:r>
              <a:rPr lang="fr-FR" altLang="fr-FR" sz="2800" b="1">
                <a:solidFill>
                  <a:schemeClr val="tx1"/>
                </a:solidFill>
                <a:ea typeface="ＭＳ Ｐゴシック" panose="020B0600070205080204" pitchFamily="34" charset="-128"/>
              </a:rPr>
              <a:t>Symptômes précurseurs ou signes d’alarme</a:t>
            </a:r>
          </a:p>
        </p:txBody>
      </p:sp>
      <p:sp>
        <p:nvSpPr>
          <p:cNvPr id="75" name="Freeform: Shape 74">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1576408"/>
            <a:ext cx="10917814"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531" name="Rectangle 3">
            <a:extLst>
              <a:ext uri="{FF2B5EF4-FFF2-40B4-BE49-F238E27FC236}">
                <a16:creationId xmlns:a16="http://schemas.microsoft.com/office/drawing/2014/main" id="{6506B930-2FAC-3643-ABFD-D41B4580AEDC}"/>
              </a:ext>
            </a:extLst>
          </p:cNvPr>
          <p:cNvSpPr>
            <a:spLocks noGrp="1" noChangeArrowheads="1"/>
          </p:cNvSpPr>
          <p:nvPr>
            <p:ph type="body" idx="1"/>
          </p:nvPr>
        </p:nvSpPr>
        <p:spPr>
          <a:xfrm>
            <a:off x="1115732" y="2222287"/>
            <a:ext cx="9966953" cy="3636511"/>
          </a:xfrm>
          <a:effectLst/>
        </p:spPr>
        <p:txBody>
          <a:bodyPr>
            <a:normAutofit fontScale="92500" lnSpcReduction="10000"/>
          </a:bodyPr>
          <a:lstStyle/>
          <a:p>
            <a:pPr eaLnBrk="1" hangingPunct="1"/>
            <a:r>
              <a:rPr lang="fr-FR" altLang="fr-FR" sz="2000" b="1" dirty="0">
                <a:ea typeface="ＭＳ Ｐゴシック" panose="020B0600070205080204" pitchFamily="34" charset="-128"/>
              </a:rPr>
              <a:t>Symptômes précurseurs dépressifs :</a:t>
            </a:r>
          </a:p>
          <a:p>
            <a:pPr lvl="1"/>
            <a:r>
              <a:rPr lang="fr-FR" altLang="fr-FR" sz="1800" dirty="0">
                <a:ea typeface="ＭＳ Ｐゴシック" panose="020B0600070205080204" pitchFamily="34" charset="-128"/>
              </a:rPr>
              <a:t>Isolement, je ne vois plus mes amis, je réduis mes contacts familiaux (j’annule mes rendez vous, j’évite le téléphone)</a:t>
            </a:r>
          </a:p>
          <a:p>
            <a:pPr lvl="1"/>
            <a:r>
              <a:rPr lang="fr-FR" altLang="fr-FR" sz="1800" dirty="0">
                <a:ea typeface="ＭＳ Ｐゴシック" panose="020B0600070205080204" pitchFamily="34" charset="-128"/>
              </a:rPr>
              <a:t>Arrêt du sport, je décommande pour le tennis </a:t>
            </a:r>
          </a:p>
          <a:p>
            <a:pPr lvl="1"/>
            <a:r>
              <a:rPr lang="fr-FR" altLang="fr-FR" sz="1800" dirty="0">
                <a:ea typeface="ＭＳ Ｐゴシック" panose="020B0600070205080204" pitchFamily="34" charset="-128"/>
              </a:rPr>
              <a:t>Maux de tête tous les jours</a:t>
            </a:r>
          </a:p>
          <a:p>
            <a:pPr eaLnBrk="1" hangingPunct="1"/>
            <a:r>
              <a:rPr lang="fr-FR" altLang="fr-FR" sz="2000" b="1" dirty="0">
                <a:ea typeface="ＭＳ Ｐゴシック" panose="020B0600070205080204" pitchFamily="34" charset="-128"/>
              </a:rPr>
              <a:t>Symptômes précurseurs maniaques :</a:t>
            </a:r>
          </a:p>
          <a:p>
            <a:pPr lvl="1"/>
            <a:r>
              <a:rPr lang="fr-FR" altLang="fr-FR" sz="1800" dirty="0">
                <a:ea typeface="ＭＳ Ｐゴシック" panose="020B0600070205080204" pitchFamily="34" charset="-128"/>
              </a:rPr>
              <a:t>Réduction du temps de sommeil (je vais me coucher de plus en plus tard)</a:t>
            </a:r>
          </a:p>
          <a:p>
            <a:pPr lvl="1"/>
            <a:r>
              <a:rPr lang="fr-FR" altLang="fr-FR" sz="1800" dirty="0">
                <a:ea typeface="ＭＳ Ｐゴシック" panose="020B0600070205080204" pitchFamily="34" charset="-128"/>
              </a:rPr>
              <a:t>Suspicion, conflits, jalousie (disputes récurrentes, je reviens toujours sur une vieille histoire…)</a:t>
            </a:r>
          </a:p>
          <a:p>
            <a:pPr lvl="1"/>
            <a:r>
              <a:rPr lang="fr-FR" altLang="fr-FR" sz="1800" dirty="0">
                <a:ea typeface="ＭＳ Ｐゴシック" panose="020B0600070205080204" pitchFamily="34" charset="-128"/>
              </a:rPr>
              <a:t>Problèmes de concentration, n’arrête plus d’écrire (petits papiers partout, sms à mon amie ++)</a:t>
            </a:r>
            <a:endParaRPr lang="fr-FR" altLang="fr-FR" sz="1800" b="1" dirty="0">
              <a:ea typeface="ＭＳ Ｐゴシック" panose="020B0600070205080204" pitchFamily="34" charset="-128"/>
            </a:endParaRPr>
          </a:p>
        </p:txBody>
      </p:sp>
    </p:spTree>
    <p:extLst>
      <p:ext uri="{BB962C8B-B14F-4D97-AF65-F5344CB8AC3E}">
        <p14:creationId xmlns:p14="http://schemas.microsoft.com/office/powerpoint/2010/main" val="61486589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8" name="Rectangle 72">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9" name="Freeform: Shape 74">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3554" name="Rectangle 2">
            <a:extLst>
              <a:ext uri="{FF2B5EF4-FFF2-40B4-BE49-F238E27FC236}">
                <a16:creationId xmlns:a16="http://schemas.microsoft.com/office/drawing/2014/main" id="{20DCA90A-829B-6E46-885B-496E9BDE37C3}"/>
              </a:ext>
            </a:extLst>
          </p:cNvPr>
          <p:cNvSpPr>
            <a:spLocks noGrp="1" noChangeArrowheads="1"/>
          </p:cNvSpPr>
          <p:nvPr>
            <p:ph type="title"/>
          </p:nvPr>
        </p:nvSpPr>
        <p:spPr>
          <a:xfrm>
            <a:off x="451515" y="1734857"/>
            <a:ext cx="3765483" cy="3388287"/>
          </a:xfrm>
        </p:spPr>
        <p:txBody>
          <a:bodyPr anchor="ctr">
            <a:normAutofit/>
          </a:bodyPr>
          <a:lstStyle/>
          <a:p>
            <a:pPr eaLnBrk="1" hangingPunct="1"/>
            <a:r>
              <a:rPr lang="fr-FR" altLang="fr-FR" dirty="0">
                <a:latin typeface="Poppins SemiBold" pitchFamily="2" charset="77"/>
                <a:ea typeface="ＭＳ Ｐゴシック" panose="020B0600070205080204" pitchFamily="34" charset="-128"/>
                <a:cs typeface="Poppins SemiBold" pitchFamily="2" charset="77"/>
              </a:rPr>
              <a:t>Situations à risques ou déclencheurs repérés</a:t>
            </a:r>
          </a:p>
        </p:txBody>
      </p:sp>
      <p:sp>
        <p:nvSpPr>
          <p:cNvPr id="23555" name="Rectangle 3">
            <a:extLst>
              <a:ext uri="{FF2B5EF4-FFF2-40B4-BE49-F238E27FC236}">
                <a16:creationId xmlns:a16="http://schemas.microsoft.com/office/drawing/2014/main" id="{4EC3FB2C-7084-AF4D-B341-D6DD283CD53B}"/>
              </a:ext>
            </a:extLst>
          </p:cNvPr>
          <p:cNvSpPr>
            <a:spLocks noGrp="1" noChangeArrowheads="1"/>
          </p:cNvSpPr>
          <p:nvPr>
            <p:ph type="body" idx="1"/>
          </p:nvPr>
        </p:nvSpPr>
        <p:spPr>
          <a:xfrm>
            <a:off x="6008068" y="978993"/>
            <a:ext cx="5365218" cy="4900014"/>
          </a:xfrm>
          <a:effectLst/>
        </p:spPr>
        <p:txBody>
          <a:bodyPr>
            <a:normAutofit/>
          </a:bodyPr>
          <a:lstStyle/>
          <a:p>
            <a:pPr eaLnBrk="1" hangingPunct="1"/>
            <a:r>
              <a:rPr lang="fr-FR" altLang="fr-FR" sz="2000" dirty="0">
                <a:latin typeface="Poppins" pitchFamily="2" charset="77"/>
                <a:ea typeface="ＭＳ Ｐゴシック" panose="020B0600070205080204" pitchFamily="34" charset="-128"/>
                <a:cs typeface="Poppins" pitchFamily="2" charset="77"/>
              </a:rPr>
              <a:t>Période d’automne et dépression</a:t>
            </a:r>
          </a:p>
          <a:p>
            <a:pPr eaLnBrk="1" hangingPunct="1"/>
            <a:r>
              <a:rPr lang="fr-FR" altLang="fr-FR" sz="2000" dirty="0">
                <a:latin typeface="Poppins" pitchFamily="2" charset="77"/>
                <a:ea typeface="ＭＳ Ｐゴシック" panose="020B0600070205080204" pitchFamily="34" charset="-128"/>
                <a:cs typeface="Poppins" pitchFamily="2" charset="77"/>
              </a:rPr>
              <a:t>Surcharge de travail avant les vacances et périodes hypo ou maniaques</a:t>
            </a:r>
          </a:p>
          <a:p>
            <a:pPr eaLnBrk="1" hangingPunct="1"/>
            <a:r>
              <a:rPr lang="fr-FR" altLang="fr-FR" sz="2000" dirty="0">
                <a:latin typeface="Poppins" pitchFamily="2" charset="77"/>
                <a:ea typeface="ＭＳ Ｐゴシック" panose="020B0600070205080204" pitchFamily="34" charset="-128"/>
                <a:cs typeface="Poppins" pitchFamily="2" charset="77"/>
              </a:rPr>
              <a:t>Maladies (grippes, douleurs…) </a:t>
            </a:r>
          </a:p>
        </p:txBody>
      </p:sp>
    </p:spTree>
    <p:extLst>
      <p:ext uri="{BB962C8B-B14F-4D97-AF65-F5344CB8AC3E}">
        <p14:creationId xmlns:p14="http://schemas.microsoft.com/office/powerpoint/2010/main" val="262661712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485" name="Object 2">
            <a:extLst>
              <a:ext uri="{FF2B5EF4-FFF2-40B4-BE49-F238E27FC236}">
                <a16:creationId xmlns:a16="http://schemas.microsoft.com/office/drawing/2014/main" id="{7709A47E-BD88-0D44-8B89-7EA9644912B3}"/>
              </a:ext>
            </a:extLst>
          </p:cNvPr>
          <p:cNvGraphicFramePr>
            <a:graphicFrameLocks noGrp="1" noChangeAspect="1"/>
          </p:cNvGraphicFramePr>
          <p:nvPr>
            <p:ph type="tbl" idx="1"/>
            <p:extLst>
              <p:ext uri="{D42A27DB-BD31-4B8C-83A1-F6EECF244321}">
                <p14:modId xmlns:p14="http://schemas.microsoft.com/office/powerpoint/2010/main" val="1854688381"/>
              </p:ext>
            </p:extLst>
          </p:nvPr>
        </p:nvGraphicFramePr>
        <p:xfrm>
          <a:off x="4572001" y="1981200"/>
          <a:ext cx="3070225" cy="4114800"/>
        </p:xfrm>
        <a:graphic>
          <a:graphicData uri="http://schemas.openxmlformats.org/presentationml/2006/ole">
            <mc:AlternateContent xmlns:mc="http://schemas.openxmlformats.org/markup-compatibility/2006">
              <mc:Choice xmlns:v="urn:schemas-microsoft-com:vml" Requires="v">
                <p:oleObj spid="_x0000_s38947" name="Document" r:id="rId3" imgW="11709400" imgH="15709900" progId="Word.Document.8">
                  <p:embed/>
                </p:oleObj>
              </mc:Choice>
              <mc:Fallback>
                <p:oleObj name="Document" r:id="rId3" imgW="11709400" imgH="15709900" progId="Word.Document.8">
                  <p:embed/>
                  <p:pic>
                    <p:nvPicPr>
                      <p:cNvPr id="20485" name="Object 2">
                        <a:extLst>
                          <a:ext uri="{FF2B5EF4-FFF2-40B4-BE49-F238E27FC236}">
                            <a16:creationId xmlns:a16="http://schemas.microsoft.com/office/drawing/2014/main" id="{7709A47E-BD88-0D44-8B89-7EA964491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981200"/>
                        <a:ext cx="3070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6" name="Rectangle 6">
            <a:extLst>
              <a:ext uri="{FF2B5EF4-FFF2-40B4-BE49-F238E27FC236}">
                <a16:creationId xmlns:a16="http://schemas.microsoft.com/office/drawing/2014/main" id="{CEA22943-971A-EF4D-B2BF-46BC5273FA2C}"/>
              </a:ext>
            </a:extLst>
          </p:cNvPr>
          <p:cNvSpPr>
            <a:spLocks noChangeArrowheads="1"/>
          </p:cNvSpPr>
          <p:nvPr/>
        </p:nvSpPr>
        <p:spPr bwMode="auto">
          <a:xfrm>
            <a:off x="2271713" y="3643313"/>
            <a:ext cx="135485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00"/>
                </a:solidFill>
                <a:latin typeface="Times" pitchFamily="2" charset="0"/>
                <a:ea typeface="ＭＳ Ｐゴシック" panose="020B0600070205080204" pitchFamily="34" charset="-128"/>
              </a:defRPr>
            </a:lvl1pPr>
            <a:lvl2pPr marL="37931725" indent="-37474525">
              <a:defRPr sz="2400">
                <a:solidFill>
                  <a:srgbClr val="FFFF00"/>
                </a:solidFill>
                <a:latin typeface="Times" pitchFamily="2" charset="0"/>
                <a:ea typeface="ＭＳ Ｐゴシック" panose="020B0600070205080204" pitchFamily="34" charset="-128"/>
              </a:defRPr>
            </a:lvl2pPr>
            <a:lvl3pPr>
              <a:defRPr sz="2400">
                <a:solidFill>
                  <a:srgbClr val="FFFF00"/>
                </a:solidFill>
                <a:latin typeface="Times" pitchFamily="2" charset="0"/>
                <a:ea typeface="ＭＳ Ｐゴシック" panose="020B0600070205080204" pitchFamily="34" charset="-128"/>
              </a:defRPr>
            </a:lvl3pPr>
            <a:lvl4pPr>
              <a:defRPr sz="2400">
                <a:solidFill>
                  <a:srgbClr val="FFFF00"/>
                </a:solidFill>
                <a:latin typeface="Times" pitchFamily="2" charset="0"/>
                <a:ea typeface="ＭＳ Ｐゴシック" panose="020B0600070205080204" pitchFamily="34" charset="-128"/>
              </a:defRPr>
            </a:lvl4pPr>
            <a:lvl5pPr>
              <a:defRPr sz="2400">
                <a:solidFill>
                  <a:srgbClr val="FFFF00"/>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9pPr>
          </a:lstStyle>
          <a:p>
            <a:r>
              <a:rPr lang="fr-FR" altLang="fr-FR" dirty="0">
                <a:highlight>
                  <a:srgbClr val="FFFF00"/>
                </a:highlight>
                <a:sym typeface="Zapf Dingbats" pitchFamily="2" charset="0"/>
              </a:rPr>
              <a:t></a:t>
            </a:r>
            <a:r>
              <a:rPr lang="fr-FR" altLang="fr-FR" dirty="0">
                <a:sym typeface="Zapf Dingbats" pitchFamily="2" charset="0"/>
              </a:rPr>
              <a:t> </a:t>
            </a:r>
            <a:r>
              <a:rPr lang="fr-FR" altLang="fr-FR" sz="1400" dirty="0">
                <a:solidFill>
                  <a:schemeClr val="tx2"/>
                </a:solidFill>
                <a:sym typeface="Zapf Dingbats" pitchFamily="2" charset="0"/>
              </a:rPr>
              <a:t>Sport</a:t>
            </a:r>
            <a:endParaRPr lang="fr-FR" altLang="fr-FR" dirty="0">
              <a:sym typeface="Zapf Dingbats" pitchFamily="2" charset="0"/>
            </a:endParaRPr>
          </a:p>
          <a:p>
            <a:r>
              <a:rPr lang="fr-FR" altLang="fr-FR" dirty="0">
                <a:solidFill>
                  <a:schemeClr val="tx2"/>
                </a:solidFill>
                <a:highlight>
                  <a:srgbClr val="000000"/>
                </a:highlight>
                <a:sym typeface="Zapf Dingbats" pitchFamily="2" charset="0"/>
              </a:rPr>
              <a:t></a:t>
            </a:r>
            <a:r>
              <a:rPr lang="fr-FR" altLang="fr-FR" dirty="0">
                <a:solidFill>
                  <a:schemeClr val="tx2"/>
                </a:solidFill>
                <a:sym typeface="Zapf Dingbats" pitchFamily="2" charset="0"/>
              </a:rPr>
              <a:t> </a:t>
            </a:r>
            <a:r>
              <a:rPr lang="fr-FR" altLang="fr-FR" sz="1400" dirty="0">
                <a:solidFill>
                  <a:schemeClr val="tx2"/>
                </a:solidFill>
                <a:sym typeface="Zapf Dingbats" pitchFamily="2" charset="0"/>
              </a:rPr>
              <a:t>Maux de tête</a:t>
            </a:r>
            <a:endParaRPr lang="fr-FR" altLang="fr-FR" dirty="0">
              <a:sym typeface="Zapf Dingbats" pitchFamily="2" charset="0"/>
            </a:endParaRPr>
          </a:p>
          <a:p>
            <a:r>
              <a:rPr lang="fr-FR" altLang="fr-FR" dirty="0">
                <a:solidFill>
                  <a:srgbClr val="FF0000"/>
                </a:solidFill>
                <a:highlight>
                  <a:srgbClr val="FF0000"/>
                </a:highlight>
                <a:sym typeface="Zapf Dingbats" pitchFamily="2" charset="0"/>
              </a:rPr>
              <a:t></a:t>
            </a:r>
            <a:r>
              <a:rPr lang="fr-FR" altLang="fr-FR" dirty="0">
                <a:solidFill>
                  <a:srgbClr val="FF0000"/>
                </a:solidFill>
                <a:sym typeface="Zapf Dingbats" pitchFamily="2" charset="0"/>
              </a:rPr>
              <a:t> </a:t>
            </a:r>
            <a:r>
              <a:rPr lang="fr-FR" altLang="fr-FR" sz="1400" dirty="0">
                <a:solidFill>
                  <a:schemeClr val="tx2"/>
                </a:solidFill>
                <a:sym typeface="Zapf Dingbats" pitchFamily="2" charset="0"/>
              </a:rPr>
              <a:t>Isolement</a:t>
            </a:r>
            <a:endParaRPr lang="fr-FR" altLang="fr-FR" dirty="0"/>
          </a:p>
          <a:p>
            <a:endParaRPr lang="fr-FR" altLang="fr-FR" dirty="0"/>
          </a:p>
        </p:txBody>
      </p:sp>
      <p:sp>
        <p:nvSpPr>
          <p:cNvPr id="28677" name="Line 7">
            <a:extLst>
              <a:ext uri="{FF2B5EF4-FFF2-40B4-BE49-F238E27FC236}">
                <a16:creationId xmlns:a16="http://schemas.microsoft.com/office/drawing/2014/main" id="{57C398C8-136D-3641-A865-F5348DEBB589}"/>
              </a:ext>
            </a:extLst>
          </p:cNvPr>
          <p:cNvSpPr>
            <a:spLocks noChangeShapeType="1"/>
          </p:cNvSpPr>
          <p:nvPr/>
        </p:nvSpPr>
        <p:spPr bwMode="auto">
          <a:xfrm>
            <a:off x="6248400" y="3810000"/>
            <a:ext cx="152400"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678" name="Line 8">
            <a:extLst>
              <a:ext uri="{FF2B5EF4-FFF2-40B4-BE49-F238E27FC236}">
                <a16:creationId xmlns:a16="http://schemas.microsoft.com/office/drawing/2014/main" id="{1913B55B-7680-834C-9EF6-ED7B8ADFDC48}"/>
              </a:ext>
            </a:extLst>
          </p:cNvPr>
          <p:cNvSpPr>
            <a:spLocks noChangeShapeType="1"/>
          </p:cNvSpPr>
          <p:nvPr/>
        </p:nvSpPr>
        <p:spPr bwMode="auto">
          <a:xfrm>
            <a:off x="6629400" y="41148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679" name="Line 9">
            <a:extLst>
              <a:ext uri="{FF2B5EF4-FFF2-40B4-BE49-F238E27FC236}">
                <a16:creationId xmlns:a16="http://schemas.microsoft.com/office/drawing/2014/main" id="{EB937D88-B292-AA41-805F-0B054A730D5E}"/>
              </a:ext>
            </a:extLst>
          </p:cNvPr>
          <p:cNvSpPr>
            <a:spLocks noChangeShapeType="1"/>
          </p:cNvSpPr>
          <p:nvPr/>
        </p:nvSpPr>
        <p:spPr bwMode="auto">
          <a:xfrm flipV="1">
            <a:off x="6400800" y="4038600"/>
            <a:ext cx="228600" cy="304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680" name="Line 10">
            <a:extLst>
              <a:ext uri="{FF2B5EF4-FFF2-40B4-BE49-F238E27FC236}">
                <a16:creationId xmlns:a16="http://schemas.microsoft.com/office/drawing/2014/main" id="{79F903E4-B858-2345-894C-47AF5259926C}"/>
              </a:ext>
            </a:extLst>
          </p:cNvPr>
          <p:cNvSpPr>
            <a:spLocks noChangeShapeType="1"/>
          </p:cNvSpPr>
          <p:nvPr/>
        </p:nvSpPr>
        <p:spPr bwMode="auto">
          <a:xfrm>
            <a:off x="6324600" y="3810000"/>
            <a:ext cx="11430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681" name="Line 11">
            <a:extLst>
              <a:ext uri="{FF2B5EF4-FFF2-40B4-BE49-F238E27FC236}">
                <a16:creationId xmlns:a16="http://schemas.microsoft.com/office/drawing/2014/main" id="{B1D01187-4CFB-3A44-A69D-33FF59C20502}"/>
              </a:ext>
            </a:extLst>
          </p:cNvPr>
          <p:cNvSpPr>
            <a:spLocks noChangeShapeType="1"/>
          </p:cNvSpPr>
          <p:nvPr/>
        </p:nvSpPr>
        <p:spPr bwMode="auto">
          <a:xfrm>
            <a:off x="6324600" y="4038600"/>
            <a:ext cx="1143000" cy="0"/>
          </a:xfrm>
          <a:prstGeom prst="line">
            <a:avLst/>
          </a:prstGeom>
          <a:noFill/>
          <a:ln w="9525">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682" name="Espace réservé du pied de page 12">
            <a:extLst>
              <a:ext uri="{FF2B5EF4-FFF2-40B4-BE49-F238E27FC236}">
                <a16:creationId xmlns:a16="http://schemas.microsoft.com/office/drawing/2014/main" id="{5B98E4F0-9D74-9B43-A306-8E3E5CA0A95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pitchFamily="2" charset="0"/>
                <a:ea typeface="ＭＳ Ｐゴシック" panose="020B0600070205080204" pitchFamily="34" charset="-128"/>
              </a:defRPr>
            </a:lvl1pPr>
            <a:lvl2pPr marL="37931725" indent="-37474525">
              <a:defRPr sz="2400">
                <a:solidFill>
                  <a:srgbClr val="FFFF00"/>
                </a:solidFill>
                <a:latin typeface="Times" pitchFamily="2" charset="0"/>
                <a:ea typeface="ＭＳ Ｐゴシック" panose="020B0600070205080204" pitchFamily="34" charset="-128"/>
              </a:defRPr>
            </a:lvl2pPr>
            <a:lvl3pPr>
              <a:defRPr sz="2400">
                <a:solidFill>
                  <a:srgbClr val="FFFF00"/>
                </a:solidFill>
                <a:latin typeface="Times" pitchFamily="2" charset="0"/>
                <a:ea typeface="ＭＳ Ｐゴシック" panose="020B0600070205080204" pitchFamily="34" charset="-128"/>
              </a:defRPr>
            </a:lvl3pPr>
            <a:lvl4pPr>
              <a:defRPr sz="2400">
                <a:solidFill>
                  <a:srgbClr val="FFFF00"/>
                </a:solidFill>
                <a:latin typeface="Times" pitchFamily="2" charset="0"/>
                <a:ea typeface="ＭＳ Ｐゴシック" panose="020B0600070205080204" pitchFamily="34" charset="-128"/>
              </a:defRPr>
            </a:lvl4pPr>
            <a:lvl5pPr>
              <a:defRPr sz="2400">
                <a:solidFill>
                  <a:srgbClr val="FFFF00"/>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9pPr>
          </a:lstStyle>
          <a:p>
            <a:r>
              <a:rPr lang="fr-FR" altLang="fr-FR" sz="1400">
                <a:solidFill>
                  <a:schemeClr val="tx1"/>
                </a:solidFill>
              </a:rPr>
              <a:t>L. Jeunieaux</a:t>
            </a:r>
          </a:p>
        </p:txBody>
      </p:sp>
      <p:sp>
        <p:nvSpPr>
          <p:cNvPr id="28683" name="ZoneTexte 13">
            <a:extLst>
              <a:ext uri="{FF2B5EF4-FFF2-40B4-BE49-F238E27FC236}">
                <a16:creationId xmlns:a16="http://schemas.microsoft.com/office/drawing/2014/main" id="{2B98F730-0826-4D47-8ACF-108CDDA3FE3F}"/>
              </a:ext>
            </a:extLst>
          </p:cNvPr>
          <p:cNvSpPr txBox="1">
            <a:spLocks noChangeArrowheads="1"/>
          </p:cNvSpPr>
          <p:nvPr/>
        </p:nvSpPr>
        <p:spPr bwMode="auto">
          <a:xfrm>
            <a:off x="8686800" y="3733800"/>
            <a:ext cx="2513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00"/>
                </a:solidFill>
                <a:latin typeface="Times" pitchFamily="2" charset="0"/>
                <a:ea typeface="ＭＳ Ｐゴシック" panose="020B0600070205080204" pitchFamily="34" charset="-128"/>
              </a:defRPr>
            </a:lvl1pPr>
            <a:lvl2pPr marL="37931725" indent="-37474525">
              <a:defRPr sz="2400">
                <a:solidFill>
                  <a:srgbClr val="FFFF00"/>
                </a:solidFill>
                <a:latin typeface="Times" pitchFamily="2" charset="0"/>
                <a:ea typeface="ＭＳ Ｐゴシック" panose="020B0600070205080204" pitchFamily="34" charset="-128"/>
              </a:defRPr>
            </a:lvl2pPr>
            <a:lvl3pPr>
              <a:defRPr sz="2400">
                <a:solidFill>
                  <a:srgbClr val="FFFF00"/>
                </a:solidFill>
                <a:latin typeface="Times" pitchFamily="2" charset="0"/>
                <a:ea typeface="ＭＳ Ｐゴシック" panose="020B0600070205080204" pitchFamily="34" charset="-128"/>
              </a:defRPr>
            </a:lvl3pPr>
            <a:lvl4pPr>
              <a:defRPr sz="2400">
                <a:solidFill>
                  <a:srgbClr val="FFFF00"/>
                </a:solidFill>
                <a:latin typeface="Times" pitchFamily="2" charset="0"/>
                <a:ea typeface="ＭＳ Ｐゴシック" panose="020B0600070205080204" pitchFamily="34" charset="-128"/>
              </a:defRPr>
            </a:lvl4pPr>
            <a:lvl5pPr>
              <a:defRPr sz="2400">
                <a:solidFill>
                  <a:srgbClr val="FFFF00"/>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9pPr>
          </a:lstStyle>
          <a:p>
            <a:r>
              <a:rPr lang="fr-FR" altLang="fr-FR" sz="2000" dirty="0">
                <a:solidFill>
                  <a:schemeClr val="accent2">
                    <a:lumMod val="50000"/>
                  </a:schemeClr>
                </a:solidFill>
                <a:latin typeface="Poppins" pitchFamily="2" charset="77"/>
                <a:cs typeface="Poppins" pitchFamily="2" charset="77"/>
              </a:rPr>
              <a:t>Première semaine</a:t>
            </a:r>
          </a:p>
        </p:txBody>
      </p:sp>
      <p:sp>
        <p:nvSpPr>
          <p:cNvPr id="3" name="Titre 2">
            <a:extLst>
              <a:ext uri="{FF2B5EF4-FFF2-40B4-BE49-F238E27FC236}">
                <a16:creationId xmlns:a16="http://schemas.microsoft.com/office/drawing/2014/main" id="{5C55873E-3D2B-BE4D-8837-36FF1FC80CBA}"/>
              </a:ext>
            </a:extLst>
          </p:cNvPr>
          <p:cNvSpPr>
            <a:spLocks noGrp="1"/>
          </p:cNvSpPr>
          <p:nvPr>
            <p:ph type="title"/>
          </p:nvPr>
        </p:nvSpPr>
        <p:spPr>
          <a:xfrm>
            <a:off x="914400" y="65419"/>
            <a:ext cx="10363200" cy="1143000"/>
          </a:xfrm>
        </p:spPr>
        <p:txBody>
          <a:bodyPr/>
          <a:lstStyle/>
          <a:p>
            <a:r>
              <a:rPr lang="fr-FR" dirty="0">
                <a:solidFill>
                  <a:schemeClr val="accent1"/>
                </a:solidFill>
                <a:latin typeface="Poppins SemiBold" pitchFamily="2" charset="77"/>
                <a:cs typeface="Poppins SemiBold" pitchFamily="2" charset="77"/>
              </a:rPr>
              <a:t>GRAPHES DES SYMPTÔMES À L’AUTOMNE</a:t>
            </a:r>
          </a:p>
        </p:txBody>
      </p:sp>
    </p:spTree>
    <p:extLst>
      <p:ext uri="{BB962C8B-B14F-4D97-AF65-F5344CB8AC3E}">
        <p14:creationId xmlns:p14="http://schemas.microsoft.com/office/powerpoint/2010/main" val="2100199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4340" name="Object 2">
            <a:extLst>
              <a:ext uri="{FF2B5EF4-FFF2-40B4-BE49-F238E27FC236}">
                <a16:creationId xmlns:a16="http://schemas.microsoft.com/office/drawing/2014/main" id="{DEA026E4-4F3E-EA44-856D-6718E32DFC98}"/>
              </a:ext>
            </a:extLst>
          </p:cNvPr>
          <p:cNvGraphicFramePr>
            <a:graphicFrameLocks noGrp="1" noChangeAspect="1"/>
          </p:cNvGraphicFramePr>
          <p:nvPr>
            <p:ph type="tbl" idx="1"/>
            <p:extLst>
              <p:ext uri="{D42A27DB-BD31-4B8C-83A1-F6EECF244321}">
                <p14:modId xmlns:p14="http://schemas.microsoft.com/office/powerpoint/2010/main" val="310776422"/>
              </p:ext>
            </p:extLst>
          </p:nvPr>
        </p:nvGraphicFramePr>
        <p:xfrm>
          <a:off x="4495801" y="1905000"/>
          <a:ext cx="3070225" cy="4114800"/>
        </p:xfrm>
        <a:graphic>
          <a:graphicData uri="http://schemas.openxmlformats.org/presentationml/2006/ole">
            <mc:AlternateContent xmlns:mc="http://schemas.openxmlformats.org/markup-compatibility/2006">
              <mc:Choice xmlns:v="urn:schemas-microsoft-com:vml" Requires="v">
                <p:oleObj spid="_x0000_s39971" name="Document" r:id="rId3" imgW="11709400" imgH="15709900" progId="Word.Document.8">
                  <p:embed/>
                </p:oleObj>
              </mc:Choice>
              <mc:Fallback>
                <p:oleObj name="Document" r:id="rId3" imgW="11709400" imgH="15709900" progId="Word.Document.8">
                  <p:embed/>
                  <p:pic>
                    <p:nvPicPr>
                      <p:cNvPr id="14340" name="Object 2">
                        <a:extLst>
                          <a:ext uri="{FF2B5EF4-FFF2-40B4-BE49-F238E27FC236}">
                            <a16:creationId xmlns:a16="http://schemas.microsoft.com/office/drawing/2014/main" id="{DEA026E4-4F3E-EA44-856D-6718E32D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1" y="1905000"/>
                        <a:ext cx="3070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0" name="Line 5">
            <a:extLst>
              <a:ext uri="{FF2B5EF4-FFF2-40B4-BE49-F238E27FC236}">
                <a16:creationId xmlns:a16="http://schemas.microsoft.com/office/drawing/2014/main" id="{976B7005-0B6A-6C40-92B7-BC5CB141831E}"/>
              </a:ext>
            </a:extLst>
          </p:cNvPr>
          <p:cNvSpPr>
            <a:spLocks noChangeShapeType="1"/>
          </p:cNvSpPr>
          <p:nvPr/>
        </p:nvSpPr>
        <p:spPr bwMode="auto">
          <a:xfrm>
            <a:off x="6096000" y="3962400"/>
            <a:ext cx="1219200"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01" name="Line 6">
            <a:extLst>
              <a:ext uri="{FF2B5EF4-FFF2-40B4-BE49-F238E27FC236}">
                <a16:creationId xmlns:a16="http://schemas.microsoft.com/office/drawing/2014/main" id="{554226E5-D48B-2341-B7CC-18BC5E924F76}"/>
              </a:ext>
            </a:extLst>
          </p:cNvPr>
          <p:cNvSpPr>
            <a:spLocks noChangeShapeType="1"/>
          </p:cNvSpPr>
          <p:nvPr/>
        </p:nvSpPr>
        <p:spPr bwMode="auto">
          <a:xfrm>
            <a:off x="6172200" y="3733800"/>
            <a:ext cx="11430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02" name="Line 7">
            <a:extLst>
              <a:ext uri="{FF2B5EF4-FFF2-40B4-BE49-F238E27FC236}">
                <a16:creationId xmlns:a16="http://schemas.microsoft.com/office/drawing/2014/main" id="{36C384F5-FB8E-2341-B003-60C608B02579}"/>
              </a:ext>
            </a:extLst>
          </p:cNvPr>
          <p:cNvSpPr>
            <a:spLocks noChangeShapeType="1"/>
          </p:cNvSpPr>
          <p:nvPr/>
        </p:nvSpPr>
        <p:spPr bwMode="auto">
          <a:xfrm flipV="1">
            <a:off x="6172200" y="3657600"/>
            <a:ext cx="381000" cy="609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03" name="Line 8">
            <a:extLst>
              <a:ext uri="{FF2B5EF4-FFF2-40B4-BE49-F238E27FC236}">
                <a16:creationId xmlns:a16="http://schemas.microsoft.com/office/drawing/2014/main" id="{CFDE65D5-14EE-9142-9E5E-4E7D0BAD3B60}"/>
              </a:ext>
            </a:extLst>
          </p:cNvPr>
          <p:cNvSpPr>
            <a:spLocks noChangeShapeType="1"/>
          </p:cNvSpPr>
          <p:nvPr/>
        </p:nvSpPr>
        <p:spPr bwMode="auto">
          <a:xfrm>
            <a:off x="6553200" y="36576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04" name="Rectangle 9">
            <a:extLst>
              <a:ext uri="{FF2B5EF4-FFF2-40B4-BE49-F238E27FC236}">
                <a16:creationId xmlns:a16="http://schemas.microsoft.com/office/drawing/2014/main" id="{22E04363-D6A9-C54E-9E41-F5CF7F083808}"/>
              </a:ext>
            </a:extLst>
          </p:cNvPr>
          <p:cNvSpPr>
            <a:spLocks noChangeArrowheads="1"/>
          </p:cNvSpPr>
          <p:nvPr/>
        </p:nvSpPr>
        <p:spPr bwMode="auto">
          <a:xfrm>
            <a:off x="8121651" y="3671889"/>
            <a:ext cx="18780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00"/>
                </a:solidFill>
                <a:latin typeface="Times" pitchFamily="2" charset="0"/>
                <a:ea typeface="ＭＳ Ｐゴシック" panose="020B0600070205080204" pitchFamily="34" charset="-128"/>
              </a:defRPr>
            </a:lvl1pPr>
            <a:lvl2pPr marL="37931725" indent="-37474525">
              <a:defRPr sz="2400">
                <a:solidFill>
                  <a:srgbClr val="FFFF00"/>
                </a:solidFill>
                <a:latin typeface="Times" pitchFamily="2" charset="0"/>
                <a:ea typeface="ＭＳ Ｐゴシック" panose="020B0600070205080204" pitchFamily="34" charset="-128"/>
              </a:defRPr>
            </a:lvl2pPr>
            <a:lvl3pPr>
              <a:defRPr sz="2400">
                <a:solidFill>
                  <a:srgbClr val="FFFF00"/>
                </a:solidFill>
                <a:latin typeface="Times" pitchFamily="2" charset="0"/>
                <a:ea typeface="ＭＳ Ｐゴシック" panose="020B0600070205080204" pitchFamily="34" charset="-128"/>
              </a:defRPr>
            </a:lvl3pPr>
            <a:lvl4pPr>
              <a:defRPr sz="2400">
                <a:solidFill>
                  <a:srgbClr val="FFFF00"/>
                </a:solidFill>
                <a:latin typeface="Times" pitchFamily="2" charset="0"/>
                <a:ea typeface="ＭＳ Ｐゴシック" panose="020B0600070205080204" pitchFamily="34" charset="-128"/>
              </a:defRPr>
            </a:lvl4pPr>
            <a:lvl5pPr>
              <a:defRPr sz="2400">
                <a:solidFill>
                  <a:srgbClr val="FFFF00"/>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9pPr>
          </a:lstStyle>
          <a:p>
            <a:r>
              <a:rPr lang="fr-FR" altLang="fr-FR" sz="1800" b="1">
                <a:solidFill>
                  <a:srgbClr val="FF8000"/>
                </a:solidFill>
              </a:rPr>
              <a:t>PAS DE PLAN</a:t>
            </a:r>
          </a:p>
          <a:p>
            <a:r>
              <a:rPr lang="fr-FR" altLang="fr-FR" sz="1400">
                <a:solidFill>
                  <a:srgbClr val="FF8000"/>
                </a:solidFill>
              </a:rPr>
              <a:t>Continuer l’observation</a:t>
            </a:r>
            <a:endParaRPr lang="fr-FR" altLang="fr-FR" sz="1800" b="1">
              <a:solidFill>
                <a:srgbClr val="FF8000"/>
              </a:solidFill>
            </a:endParaRPr>
          </a:p>
        </p:txBody>
      </p:sp>
      <p:sp>
        <p:nvSpPr>
          <p:cNvPr id="29705" name="Espace réservé du pied de page 11">
            <a:extLst>
              <a:ext uri="{FF2B5EF4-FFF2-40B4-BE49-F238E27FC236}">
                <a16:creationId xmlns:a16="http://schemas.microsoft.com/office/drawing/2014/main" id="{793E4EF1-9283-CA45-96E2-C810227BD73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pitchFamily="2" charset="0"/>
                <a:ea typeface="ＭＳ Ｐゴシック" panose="020B0600070205080204" pitchFamily="34" charset="-128"/>
              </a:defRPr>
            </a:lvl1pPr>
            <a:lvl2pPr marL="37931725" indent="-37474525">
              <a:defRPr sz="2400">
                <a:solidFill>
                  <a:srgbClr val="FFFF00"/>
                </a:solidFill>
                <a:latin typeface="Times" pitchFamily="2" charset="0"/>
                <a:ea typeface="ＭＳ Ｐゴシック" panose="020B0600070205080204" pitchFamily="34" charset="-128"/>
              </a:defRPr>
            </a:lvl2pPr>
            <a:lvl3pPr>
              <a:defRPr sz="2400">
                <a:solidFill>
                  <a:srgbClr val="FFFF00"/>
                </a:solidFill>
                <a:latin typeface="Times" pitchFamily="2" charset="0"/>
                <a:ea typeface="ＭＳ Ｐゴシック" panose="020B0600070205080204" pitchFamily="34" charset="-128"/>
              </a:defRPr>
            </a:lvl3pPr>
            <a:lvl4pPr>
              <a:defRPr sz="2400">
                <a:solidFill>
                  <a:srgbClr val="FFFF00"/>
                </a:solidFill>
                <a:latin typeface="Times" pitchFamily="2" charset="0"/>
                <a:ea typeface="ＭＳ Ｐゴシック" panose="020B0600070205080204" pitchFamily="34" charset="-128"/>
              </a:defRPr>
            </a:lvl4pPr>
            <a:lvl5pPr>
              <a:defRPr sz="2400">
                <a:solidFill>
                  <a:srgbClr val="FFFF00"/>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9pPr>
          </a:lstStyle>
          <a:p>
            <a:r>
              <a:rPr lang="fr-FR" altLang="fr-FR" sz="1400">
                <a:solidFill>
                  <a:schemeClr val="tx1"/>
                </a:solidFill>
              </a:rPr>
              <a:t>L. Jeunieaux</a:t>
            </a:r>
          </a:p>
        </p:txBody>
      </p:sp>
      <p:sp>
        <p:nvSpPr>
          <p:cNvPr id="29706" name="ZoneTexte 12">
            <a:extLst>
              <a:ext uri="{FF2B5EF4-FFF2-40B4-BE49-F238E27FC236}">
                <a16:creationId xmlns:a16="http://schemas.microsoft.com/office/drawing/2014/main" id="{50470DF6-699A-F641-933B-BBF554C43D4D}"/>
              </a:ext>
            </a:extLst>
          </p:cNvPr>
          <p:cNvSpPr txBox="1">
            <a:spLocks noChangeArrowheads="1"/>
          </p:cNvSpPr>
          <p:nvPr/>
        </p:nvSpPr>
        <p:spPr bwMode="auto">
          <a:xfrm>
            <a:off x="8305801" y="2667000"/>
            <a:ext cx="26404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00"/>
                </a:solidFill>
                <a:latin typeface="Times" pitchFamily="2" charset="0"/>
                <a:ea typeface="ＭＳ Ｐゴシック" panose="020B0600070205080204" pitchFamily="34" charset="-128"/>
              </a:defRPr>
            </a:lvl1pPr>
            <a:lvl2pPr marL="37931725" indent="-37474525">
              <a:defRPr sz="2400">
                <a:solidFill>
                  <a:srgbClr val="FFFF00"/>
                </a:solidFill>
                <a:latin typeface="Times" pitchFamily="2" charset="0"/>
                <a:ea typeface="ＭＳ Ｐゴシック" panose="020B0600070205080204" pitchFamily="34" charset="-128"/>
              </a:defRPr>
            </a:lvl2pPr>
            <a:lvl3pPr>
              <a:defRPr sz="2400">
                <a:solidFill>
                  <a:srgbClr val="FFFF00"/>
                </a:solidFill>
                <a:latin typeface="Times" pitchFamily="2" charset="0"/>
                <a:ea typeface="ＭＳ Ｐゴシック" panose="020B0600070205080204" pitchFamily="34" charset="-128"/>
              </a:defRPr>
            </a:lvl3pPr>
            <a:lvl4pPr>
              <a:defRPr sz="2400">
                <a:solidFill>
                  <a:srgbClr val="FFFF00"/>
                </a:solidFill>
                <a:latin typeface="Times" pitchFamily="2" charset="0"/>
                <a:ea typeface="ＭＳ Ｐゴシック" panose="020B0600070205080204" pitchFamily="34" charset="-128"/>
              </a:defRPr>
            </a:lvl4pPr>
            <a:lvl5pPr>
              <a:defRPr sz="2400">
                <a:solidFill>
                  <a:srgbClr val="FFFF00"/>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rgbClr val="FFFF00"/>
                </a:solidFill>
                <a:latin typeface="Times" pitchFamily="2" charset="0"/>
                <a:ea typeface="ＭＳ Ｐゴシック" panose="020B0600070205080204" pitchFamily="34" charset="-128"/>
              </a:defRPr>
            </a:lvl9pPr>
          </a:lstStyle>
          <a:p>
            <a:r>
              <a:rPr lang="fr-FR" altLang="fr-FR" sz="2000" dirty="0">
                <a:solidFill>
                  <a:schemeClr val="accent2">
                    <a:lumMod val="50000"/>
                  </a:schemeClr>
                </a:solidFill>
                <a:latin typeface="Poppins" pitchFamily="2" charset="77"/>
                <a:cs typeface="Poppins" pitchFamily="2" charset="77"/>
              </a:rPr>
              <a:t>Deuxième semaine</a:t>
            </a:r>
          </a:p>
        </p:txBody>
      </p:sp>
    </p:spTree>
    <p:extLst>
      <p:ext uri="{BB962C8B-B14F-4D97-AF65-F5344CB8AC3E}">
        <p14:creationId xmlns:p14="http://schemas.microsoft.com/office/powerpoint/2010/main" val="98873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1">
            <a:extLst>
              <a:ext uri="{FF2B5EF4-FFF2-40B4-BE49-F238E27FC236}">
                <a16:creationId xmlns:a16="http://schemas.microsoft.com/office/drawing/2014/main" id="{E668ABB3-EDD0-FD42-B875-0FE8DF783DCA}"/>
              </a:ext>
            </a:extLst>
          </p:cNvPr>
          <p:cNvGraphicFramePr>
            <a:graphicFrameLocks noGrp="1"/>
          </p:cNvGraphicFramePr>
          <p:nvPr>
            <p:ph sz="half" idx="2"/>
          </p:nvPr>
        </p:nvGraphicFramePr>
        <p:xfrm>
          <a:off x="6370637" y="122662"/>
          <a:ext cx="5732153" cy="6623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Espace réservé du contenu 9">
            <a:extLst>
              <a:ext uri="{FF2B5EF4-FFF2-40B4-BE49-F238E27FC236}">
                <a16:creationId xmlns:a16="http://schemas.microsoft.com/office/drawing/2014/main" id="{8186FCED-E080-A645-9BD0-6854D8B6486F}"/>
              </a:ext>
            </a:extLst>
          </p:cNvPr>
          <p:cNvGraphicFramePr>
            <a:graphicFrameLocks noGrp="1"/>
          </p:cNvGraphicFramePr>
          <p:nvPr>
            <p:ph sz="half" idx="1"/>
            <p:extLst>
              <p:ext uri="{D42A27DB-BD31-4B8C-83A1-F6EECF244321}">
                <p14:modId xmlns:p14="http://schemas.microsoft.com/office/powerpoint/2010/main" val="16342503"/>
              </p:ext>
            </p:extLst>
          </p:nvPr>
        </p:nvGraphicFramePr>
        <p:xfrm>
          <a:off x="89210" y="122663"/>
          <a:ext cx="5732154" cy="66238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Flèche droite à entaille 2">
            <a:extLst>
              <a:ext uri="{FF2B5EF4-FFF2-40B4-BE49-F238E27FC236}">
                <a16:creationId xmlns:a16="http://schemas.microsoft.com/office/drawing/2014/main" id="{BA5729B6-073C-E248-8391-F1A2DED5E94B}"/>
              </a:ext>
            </a:extLst>
          </p:cNvPr>
          <p:cNvSpPr/>
          <p:nvPr/>
        </p:nvSpPr>
        <p:spPr>
          <a:xfrm>
            <a:off x="5670419" y="4290647"/>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9957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F3847465-31A2-9442-8791-24D7B557D547}"/>
              </a:ext>
            </a:extLst>
          </p:cNvPr>
          <p:cNvGraphicFramePr>
            <a:graphicFrameLocks noGrp="1"/>
          </p:cNvGraphicFramePr>
          <p:nvPr>
            <p:ph sz="half" idx="1"/>
            <p:extLst>
              <p:ext uri="{D42A27DB-BD31-4B8C-83A1-F6EECF244321}">
                <p14:modId xmlns:p14="http://schemas.microsoft.com/office/powerpoint/2010/main" val="2631615329"/>
              </p:ext>
            </p:extLst>
          </p:nvPr>
        </p:nvGraphicFramePr>
        <p:xfrm>
          <a:off x="133815" y="111511"/>
          <a:ext cx="5687549" cy="6590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Espace réservé du contenu 5">
            <a:extLst>
              <a:ext uri="{FF2B5EF4-FFF2-40B4-BE49-F238E27FC236}">
                <a16:creationId xmlns:a16="http://schemas.microsoft.com/office/drawing/2014/main" id="{0C4394B2-D760-1B41-8093-80CEB8173D80}"/>
              </a:ext>
            </a:extLst>
          </p:cNvPr>
          <p:cNvGraphicFramePr>
            <a:graphicFrameLocks noGrp="1"/>
          </p:cNvGraphicFramePr>
          <p:nvPr>
            <p:ph sz="half" idx="2"/>
            <p:extLst>
              <p:ext uri="{D42A27DB-BD31-4B8C-83A1-F6EECF244321}">
                <p14:modId xmlns:p14="http://schemas.microsoft.com/office/powerpoint/2010/main" val="3308677676"/>
              </p:ext>
            </p:extLst>
          </p:nvPr>
        </p:nvGraphicFramePr>
        <p:xfrm>
          <a:off x="6206491" y="375138"/>
          <a:ext cx="5851694" cy="60725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Flèche droite à entaille 6">
            <a:extLst>
              <a:ext uri="{FF2B5EF4-FFF2-40B4-BE49-F238E27FC236}">
                <a16:creationId xmlns:a16="http://schemas.microsoft.com/office/drawing/2014/main" id="{E4A84282-50F5-D34E-90EE-3EF2F8AA1F77}"/>
              </a:ext>
            </a:extLst>
          </p:cNvPr>
          <p:cNvSpPr/>
          <p:nvPr/>
        </p:nvSpPr>
        <p:spPr>
          <a:xfrm>
            <a:off x="5606797" y="4224271"/>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60656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2" name="Rectangle 72">
            <a:extLst>
              <a:ext uri="{FF2B5EF4-FFF2-40B4-BE49-F238E27FC236}">
                <a16:creationId xmlns:a16="http://schemas.microsoft.com/office/drawing/2014/main" id="{0B9607A7-C194-45C1-9EA4-D513E02DC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3" name="Freeform 6">
            <a:extLst>
              <a:ext uri="{FF2B5EF4-FFF2-40B4-BE49-F238E27FC236}">
                <a16:creationId xmlns:a16="http://schemas.microsoft.com/office/drawing/2014/main" id="{CBFF659F-D040-4A67-B951-3D6D61BB1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000000"/>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4578" name="Titre 1">
            <a:extLst>
              <a:ext uri="{FF2B5EF4-FFF2-40B4-BE49-F238E27FC236}">
                <a16:creationId xmlns:a16="http://schemas.microsoft.com/office/drawing/2014/main" id="{243AA7CC-F7C2-2F4B-8E00-BC283734C04C}"/>
              </a:ext>
            </a:extLst>
          </p:cNvPr>
          <p:cNvSpPr>
            <a:spLocks noGrp="1"/>
          </p:cNvSpPr>
          <p:nvPr>
            <p:ph type="title"/>
          </p:nvPr>
        </p:nvSpPr>
        <p:spPr>
          <a:xfrm>
            <a:off x="810000" y="447188"/>
            <a:ext cx="10571998" cy="970450"/>
          </a:xfrm>
          <a:effectLst/>
        </p:spPr>
        <p:txBody>
          <a:bodyPr>
            <a:normAutofit/>
          </a:bodyPr>
          <a:lstStyle/>
          <a:p>
            <a:pPr eaLnBrk="1" hangingPunct="1"/>
            <a:r>
              <a:rPr lang="fr-FR" altLang="fr-FR" dirty="0">
                <a:latin typeface="Poppins SemiBold" pitchFamily="2" charset="77"/>
                <a:ea typeface="ＭＳ Ｐゴシック" panose="020B0600070205080204" pitchFamily="34" charset="-128"/>
                <a:cs typeface="Poppins SemiBold" pitchFamily="2" charset="77"/>
              </a:rPr>
              <a:t>Contrat de prévention</a:t>
            </a:r>
          </a:p>
        </p:txBody>
      </p:sp>
      <p:sp>
        <p:nvSpPr>
          <p:cNvPr id="24579" name="Espace réservé du contenu 2">
            <a:extLst>
              <a:ext uri="{FF2B5EF4-FFF2-40B4-BE49-F238E27FC236}">
                <a16:creationId xmlns:a16="http://schemas.microsoft.com/office/drawing/2014/main" id="{8BA7D26F-18F7-7D48-B987-BC07062265B7}"/>
              </a:ext>
            </a:extLst>
          </p:cNvPr>
          <p:cNvSpPr>
            <a:spLocks noGrp="1"/>
          </p:cNvSpPr>
          <p:nvPr>
            <p:ph idx="1"/>
          </p:nvPr>
        </p:nvSpPr>
        <p:spPr>
          <a:xfrm>
            <a:off x="863882" y="2185988"/>
            <a:ext cx="10571998" cy="4502679"/>
          </a:xfrm>
          <a:effectLst/>
        </p:spPr>
        <p:txBody>
          <a:bodyPr>
            <a:normAutofit/>
          </a:bodyPr>
          <a:lstStyle/>
          <a:p>
            <a:pPr marL="0" indent="0" eaLnBrk="1" hangingPunct="1">
              <a:lnSpc>
                <a:spcPct val="90000"/>
              </a:lnSpc>
              <a:buNone/>
            </a:pPr>
            <a:r>
              <a:rPr lang="fr-FR" altLang="fr-FR" sz="1400" b="1" u="sng" dirty="0">
                <a:solidFill>
                  <a:schemeClr val="accent4"/>
                </a:solidFill>
                <a:latin typeface="Poppins" pitchFamily="2" charset="77"/>
                <a:ea typeface="ＭＳ Ｐゴシック" panose="020B0600070205080204" pitchFamily="34" charset="-128"/>
                <a:cs typeface="Poppins" pitchFamily="2" charset="77"/>
              </a:rPr>
              <a:t>En cas de rechute hypomaniaque</a:t>
            </a:r>
            <a:r>
              <a:rPr lang="fr-FR" altLang="fr-FR" sz="1400" dirty="0">
                <a:solidFill>
                  <a:schemeClr val="accent4"/>
                </a:solidFill>
                <a:latin typeface="Poppins" pitchFamily="2" charset="77"/>
                <a:ea typeface="ＭＳ Ｐゴシック" panose="020B0600070205080204" pitchFamily="34" charset="-128"/>
                <a:cs typeface="Poppins" pitchFamily="2" charset="77"/>
              </a:rPr>
              <a:t> :</a:t>
            </a:r>
          </a:p>
          <a:p>
            <a:pPr marL="0" indent="0" eaLnBrk="1" hangingPunct="1">
              <a:lnSpc>
                <a:spcPct val="90000"/>
              </a:lnSpc>
              <a:buNone/>
            </a:pPr>
            <a:endParaRPr lang="fr-FR" altLang="fr-FR" sz="1400" b="1" u="sng" dirty="0">
              <a:solidFill>
                <a:schemeClr val="accent4"/>
              </a:solidFill>
              <a:latin typeface="Poppins" pitchFamily="2" charset="77"/>
              <a:ea typeface="ＭＳ Ｐゴシック" panose="020B0600070205080204" pitchFamily="34" charset="-128"/>
              <a:cs typeface="Poppins" pitchFamily="2" charset="77"/>
            </a:endParaRP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Je prends contact téléphoniquement avec mon infirmière de référence</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J’effectue un dosage sanguin du lithium</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J’adapte mon traitement sur base de l’accord avec mon psychiatre : 1 </a:t>
            </a:r>
            <a:r>
              <a:rPr lang="fr-FR" altLang="fr-FR" sz="1400" dirty="0" err="1">
                <a:latin typeface="Poppins" pitchFamily="2" charset="77"/>
                <a:ea typeface="ＭＳ Ｐゴシック" panose="020B0600070205080204" pitchFamily="34" charset="-128"/>
                <a:cs typeface="Poppins" pitchFamily="2" charset="77"/>
              </a:rPr>
              <a:t>Temesta</a:t>
            </a:r>
            <a:r>
              <a:rPr lang="fr-FR" altLang="fr-FR" sz="1400" dirty="0">
                <a:latin typeface="Poppins" pitchFamily="2" charset="77"/>
                <a:ea typeface="ＭＳ Ｐゴシック" panose="020B0600070205080204" pitchFamily="34" charset="-128"/>
                <a:cs typeface="Poppins" pitchFamily="2" charset="77"/>
              </a:rPr>
              <a:t> 2.5 le soir et j’augmente d’1 mg le Risperdal (a été efficace antérieurement)</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Je vois mon médecin traitant pour une courte ITT comme prévu, car boulot stressant et </a:t>
            </a:r>
            <a:r>
              <a:rPr lang="fr-FR" altLang="fr-FR" sz="1400" dirty="0" err="1">
                <a:latin typeface="Poppins" pitchFamily="2" charset="77"/>
                <a:ea typeface="ＭＳ Ｐゴシック" panose="020B0600070205080204" pitchFamily="34" charset="-128"/>
                <a:cs typeface="Poppins" pitchFamily="2" charset="77"/>
              </a:rPr>
              <a:t>hyperstimulant</a:t>
            </a:r>
            <a:r>
              <a:rPr lang="fr-FR" altLang="fr-FR" sz="1400" dirty="0">
                <a:latin typeface="Poppins" pitchFamily="2" charset="77"/>
                <a:ea typeface="ＭＳ Ｐゴシック" panose="020B0600070205080204" pitchFamily="34" charset="-128"/>
                <a:cs typeface="Poppins" pitchFamily="2" charset="77"/>
              </a:rPr>
              <a:t> (j’ai perdu un boulot précédemment en phase haute)</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J’accepte de ne plus conduire momentanément, et de donner mes clés (accidents antérieurs)</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J’appelle mon amie Carine qui s’est engagée à me véhiculer</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Ma mère m’aide pour gérer les enfants</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Je continue à m’évaluer et je demande un rendez vous plus tôt à mon psychiatre si il n’y a pas réduction de l’intensité en 5 jours</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J’utilise le programme d’objectifs prioritaires</a:t>
            </a:r>
          </a:p>
          <a:p>
            <a:pPr eaLnBrk="1" hangingPunct="1">
              <a:lnSpc>
                <a:spcPct val="90000"/>
              </a:lnSpc>
            </a:pPr>
            <a:r>
              <a:rPr lang="fr-FR" altLang="fr-FR" sz="1400" dirty="0">
                <a:latin typeface="Poppins" pitchFamily="2" charset="77"/>
                <a:ea typeface="ＭＳ Ｐゴシック" panose="020B0600070205080204" pitchFamily="34" charset="-128"/>
                <a:cs typeface="Poppins" pitchFamily="2" charset="77"/>
              </a:rPr>
              <a:t>J’accepte que Carine mon amie que je vois régulièrement me fasse part de son évaluation </a:t>
            </a:r>
          </a:p>
        </p:txBody>
      </p:sp>
    </p:spTree>
    <p:extLst>
      <p:ext uri="{BB962C8B-B14F-4D97-AF65-F5344CB8AC3E}">
        <p14:creationId xmlns:p14="http://schemas.microsoft.com/office/powerpoint/2010/main" val="422438525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2FDA3A3-D4E2-8343-BE88-9CA71C3CAA24}"/>
              </a:ext>
            </a:extLst>
          </p:cNvPr>
          <p:cNvSpPr>
            <a:spLocks noGrp="1"/>
          </p:cNvSpPr>
          <p:nvPr>
            <p:ph type="title"/>
          </p:nvPr>
        </p:nvSpPr>
        <p:spPr>
          <a:xfrm>
            <a:off x="217586" y="1045649"/>
            <a:ext cx="4356283" cy="3322451"/>
          </a:xfrm>
        </p:spPr>
        <p:txBody>
          <a:bodyPr vert="horz" lIns="91440" tIns="45720" rIns="91440" bIns="45720" rtlCol="0" anchor="b">
            <a:noAutofit/>
          </a:bodyPr>
          <a:lstStyle/>
          <a:p>
            <a:r>
              <a:rPr lang="en-US" sz="2400" dirty="0">
                <a:latin typeface="Poppins SemiBold" pitchFamily="2" charset="77"/>
                <a:cs typeface="Poppins SemiBold" pitchFamily="2" charset="77"/>
              </a:rPr>
              <a:t>Et </a:t>
            </a:r>
            <a:r>
              <a:rPr lang="en-US" sz="2400" dirty="0" err="1">
                <a:latin typeface="Poppins SemiBold" pitchFamily="2" charset="77"/>
                <a:cs typeface="Poppins SemiBold" pitchFamily="2" charset="77"/>
              </a:rPr>
              <a:t>aussi</a:t>
            </a:r>
            <a:r>
              <a:rPr lang="en-US" sz="2400" dirty="0">
                <a:latin typeface="Poppins SemiBold" pitchFamily="2" charset="77"/>
                <a:cs typeface="Poppins SemiBold" pitchFamily="2" charset="77"/>
              </a:rPr>
              <a:t> des</a:t>
            </a:r>
            <a:br>
              <a:rPr lang="en-US" sz="2400" dirty="0">
                <a:latin typeface="Poppins SemiBold" pitchFamily="2" charset="77"/>
                <a:cs typeface="Poppins SemiBold" pitchFamily="2" charset="77"/>
              </a:rPr>
            </a:br>
            <a:br>
              <a:rPr lang="en-US" sz="2400" dirty="0">
                <a:latin typeface="Poppins SemiBold" pitchFamily="2" charset="77"/>
                <a:cs typeface="Poppins SemiBold" pitchFamily="2" charset="77"/>
              </a:rPr>
            </a:br>
            <a:br>
              <a:rPr lang="en-US" sz="2400" dirty="0">
                <a:latin typeface="Poppins SemiBold" pitchFamily="2" charset="77"/>
                <a:cs typeface="Poppins SemiBold" pitchFamily="2" charset="77"/>
              </a:rPr>
            </a:br>
            <a:r>
              <a:rPr lang="en-US" sz="3600" b="0" dirty="0">
                <a:solidFill>
                  <a:schemeClr val="tx1"/>
                </a:solidFill>
                <a:latin typeface="Poppins Medium" pitchFamily="2" charset="77"/>
                <a:cs typeface="Poppins Medium" pitchFamily="2" charset="77"/>
              </a:rPr>
              <a:t>lectures </a:t>
            </a:r>
            <a:r>
              <a:rPr lang="en-US" sz="3600" b="0" dirty="0" err="1">
                <a:solidFill>
                  <a:schemeClr val="tx1"/>
                </a:solidFill>
                <a:latin typeface="Poppins Medium" pitchFamily="2" charset="77"/>
                <a:cs typeface="Poppins Medium" pitchFamily="2" charset="77"/>
              </a:rPr>
              <a:t>d’extraits</a:t>
            </a:r>
            <a:r>
              <a:rPr lang="en-US" sz="3600" b="0" dirty="0">
                <a:solidFill>
                  <a:schemeClr val="tx1"/>
                </a:solidFill>
                <a:latin typeface="Poppins Medium" pitchFamily="2" charset="77"/>
                <a:cs typeface="Poppins Medium" pitchFamily="2" charset="77"/>
              </a:rPr>
              <a:t> du </a:t>
            </a:r>
            <a:r>
              <a:rPr lang="en-US" sz="3600" b="0">
                <a:solidFill>
                  <a:schemeClr val="tx1"/>
                </a:solidFill>
                <a:latin typeface="Poppins Medium" pitchFamily="2" charset="77"/>
                <a:cs typeface="Poppins Medium" pitchFamily="2" charset="77"/>
              </a:rPr>
              <a:t>recueil</a:t>
            </a:r>
            <a:r>
              <a:rPr lang="en-US" sz="3600" b="0" dirty="0">
                <a:solidFill>
                  <a:schemeClr val="tx1"/>
                </a:solidFill>
                <a:latin typeface="Poppins Medium" pitchFamily="2" charset="77"/>
                <a:cs typeface="Poppins Medium" pitchFamily="2" charset="77"/>
              </a:rPr>
              <a:t> de </a:t>
            </a:r>
            <a:r>
              <a:rPr lang="en-US" sz="3600" b="0" dirty="0" err="1">
                <a:solidFill>
                  <a:schemeClr val="tx1"/>
                </a:solidFill>
                <a:latin typeface="Poppins Medium" pitchFamily="2" charset="77"/>
                <a:cs typeface="Poppins Medium" pitchFamily="2" charset="77"/>
              </a:rPr>
              <a:t>témoignages</a:t>
            </a:r>
            <a:br>
              <a:rPr lang="en-US" sz="3600" b="0" dirty="0">
                <a:solidFill>
                  <a:schemeClr val="tx1"/>
                </a:solidFill>
                <a:latin typeface="Poppins Medium" pitchFamily="2" charset="77"/>
                <a:cs typeface="Poppins Medium" pitchFamily="2" charset="77"/>
              </a:rPr>
            </a:br>
            <a:br>
              <a:rPr lang="en-US" sz="3600" b="0" dirty="0">
                <a:solidFill>
                  <a:schemeClr val="tx1"/>
                </a:solidFill>
                <a:latin typeface="Poppins Medium" pitchFamily="2" charset="77"/>
                <a:cs typeface="Poppins Medium" pitchFamily="2" charset="77"/>
              </a:rPr>
            </a:br>
            <a:endParaRPr lang="en-US" sz="3600" dirty="0">
              <a:latin typeface="Poppins SemiBold" pitchFamily="2" charset="77"/>
              <a:cs typeface="Poppins SemiBold" pitchFamily="2" charset="77"/>
            </a:endParaRPr>
          </a:p>
        </p:txBody>
      </p:sp>
      <p:sp>
        <p:nvSpPr>
          <p:cNvPr id="11" name="Freeform: Shape 10">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12188952"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13" name="Rectangle 12">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Image 3" descr="Une image contenant carte&#10;&#10;Description générée automatiquement">
            <a:extLst>
              <a:ext uri="{FF2B5EF4-FFF2-40B4-BE49-F238E27FC236}">
                <a16:creationId xmlns:a16="http://schemas.microsoft.com/office/drawing/2014/main" id="{081510CE-E323-224A-A9B1-FC02B9EA0593}"/>
              </a:ext>
            </a:extLst>
          </p:cNvPr>
          <p:cNvPicPr>
            <a:picLocks noChangeAspect="1"/>
          </p:cNvPicPr>
          <p:nvPr/>
        </p:nvPicPr>
        <p:blipFill>
          <a:blip r:embed="rId2"/>
          <a:stretch>
            <a:fillRect/>
          </a:stretch>
        </p:blipFill>
        <p:spPr>
          <a:xfrm>
            <a:off x="5612118" y="1422377"/>
            <a:ext cx="5630441" cy="3983537"/>
          </a:xfrm>
          <a:prstGeom prst="rect">
            <a:avLst/>
          </a:prstGeom>
        </p:spPr>
      </p:pic>
      <p:sp>
        <p:nvSpPr>
          <p:cNvPr id="5" name="ZoneTexte 4">
            <a:extLst>
              <a:ext uri="{FF2B5EF4-FFF2-40B4-BE49-F238E27FC236}">
                <a16:creationId xmlns:a16="http://schemas.microsoft.com/office/drawing/2014/main" id="{A5254B69-F4E0-454B-891F-C6357423A0C2}"/>
              </a:ext>
            </a:extLst>
          </p:cNvPr>
          <p:cNvSpPr txBox="1"/>
          <p:nvPr/>
        </p:nvSpPr>
        <p:spPr>
          <a:xfrm>
            <a:off x="621792" y="5200650"/>
            <a:ext cx="3547872" cy="1200329"/>
          </a:xfrm>
          <a:prstGeom prst="rect">
            <a:avLst/>
          </a:prstGeom>
          <a:noFill/>
        </p:spPr>
        <p:txBody>
          <a:bodyPr wrap="square" rtlCol="0">
            <a:spAutoFit/>
          </a:bodyPr>
          <a:lstStyle/>
          <a:p>
            <a:r>
              <a:rPr lang="en-US" sz="2400" dirty="0">
                <a:solidFill>
                  <a:schemeClr val="bg1"/>
                </a:solidFill>
                <a:latin typeface="Poppins SemiBold" pitchFamily="2" charset="77"/>
                <a:cs typeface="Poppins SemiBold" pitchFamily="2" charset="77"/>
              </a:rPr>
              <a:t>par Cécile </a:t>
            </a:r>
            <a:r>
              <a:rPr lang="en-US" sz="2400" dirty="0" err="1">
                <a:solidFill>
                  <a:schemeClr val="bg1"/>
                </a:solidFill>
                <a:latin typeface="Poppins SemiBold" pitchFamily="2" charset="77"/>
                <a:cs typeface="Poppins SemiBold" pitchFamily="2" charset="77"/>
              </a:rPr>
              <a:t>Perrad</a:t>
            </a:r>
            <a:r>
              <a:rPr lang="en-US" sz="2400" dirty="0">
                <a:solidFill>
                  <a:schemeClr val="bg1"/>
                </a:solidFill>
                <a:latin typeface="Poppins SemiBold" pitchFamily="2" charset="77"/>
                <a:cs typeface="Poppins SemiBold" pitchFamily="2" charset="77"/>
              </a:rPr>
              <a:t>, </a:t>
            </a:r>
            <a:r>
              <a:rPr lang="en-US" sz="2400" dirty="0" err="1">
                <a:solidFill>
                  <a:schemeClr val="bg1"/>
                </a:solidFill>
                <a:latin typeface="Poppins SemiBold" pitchFamily="2" charset="77"/>
                <a:cs typeface="Poppins SemiBold" pitchFamily="2" charset="77"/>
              </a:rPr>
              <a:t>bénévole</a:t>
            </a:r>
            <a:r>
              <a:rPr lang="en-US" sz="2400" dirty="0">
                <a:solidFill>
                  <a:schemeClr val="bg1"/>
                </a:solidFill>
                <a:latin typeface="Poppins SemiBold" pitchFamily="2" charset="77"/>
                <a:cs typeface="Poppins SemiBold" pitchFamily="2" charset="77"/>
              </a:rPr>
              <a:t> au </a:t>
            </a:r>
            <a:r>
              <a:rPr lang="en-US" sz="2400" dirty="0" err="1">
                <a:solidFill>
                  <a:schemeClr val="bg1"/>
                </a:solidFill>
                <a:latin typeface="Poppins SemiBold" pitchFamily="2" charset="77"/>
                <a:cs typeface="Poppins SemiBold" pitchFamily="2" charset="77"/>
              </a:rPr>
              <a:t>Funambule</a:t>
            </a:r>
            <a:endParaRPr lang="fr-FR" sz="2400" dirty="0">
              <a:solidFill>
                <a:schemeClr val="bg1"/>
              </a:solidFill>
            </a:endParaRPr>
          </a:p>
        </p:txBody>
      </p:sp>
    </p:spTree>
    <p:extLst>
      <p:ext uri="{BB962C8B-B14F-4D97-AF65-F5344CB8AC3E}">
        <p14:creationId xmlns:p14="http://schemas.microsoft.com/office/powerpoint/2010/main" val="40723908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B9607A7-C194-45C1-9EA4-D513E02DC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CBFF659F-D040-4A67-B951-3D6D61BB1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000000"/>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5602" name="Titre 1">
            <a:extLst>
              <a:ext uri="{FF2B5EF4-FFF2-40B4-BE49-F238E27FC236}">
                <a16:creationId xmlns:a16="http://schemas.microsoft.com/office/drawing/2014/main" id="{14ADDBBE-5704-BF41-89C9-0694039A66D8}"/>
              </a:ext>
            </a:extLst>
          </p:cNvPr>
          <p:cNvSpPr>
            <a:spLocks noGrp="1"/>
          </p:cNvSpPr>
          <p:nvPr>
            <p:ph type="title"/>
          </p:nvPr>
        </p:nvSpPr>
        <p:spPr>
          <a:xfrm>
            <a:off x="810000" y="447188"/>
            <a:ext cx="10571998" cy="970450"/>
          </a:xfrm>
          <a:effectLst/>
        </p:spPr>
        <p:txBody>
          <a:bodyPr>
            <a:normAutofit/>
          </a:bodyPr>
          <a:lstStyle/>
          <a:p>
            <a:pPr eaLnBrk="1" hangingPunct="1"/>
            <a:r>
              <a:rPr lang="fr-FR" altLang="fr-FR">
                <a:ea typeface="ＭＳ Ｐゴシック" panose="020B0600070205080204" pitchFamily="34" charset="-128"/>
              </a:rPr>
              <a:t>Contrat de prévention</a:t>
            </a:r>
          </a:p>
        </p:txBody>
      </p:sp>
      <p:sp>
        <p:nvSpPr>
          <p:cNvPr id="25603" name="Espace réservé du contenu 2">
            <a:extLst>
              <a:ext uri="{FF2B5EF4-FFF2-40B4-BE49-F238E27FC236}">
                <a16:creationId xmlns:a16="http://schemas.microsoft.com/office/drawing/2014/main" id="{7BE8664E-945F-A242-AD5E-8EB4F849EF93}"/>
              </a:ext>
            </a:extLst>
          </p:cNvPr>
          <p:cNvSpPr>
            <a:spLocks noGrp="1"/>
          </p:cNvSpPr>
          <p:nvPr>
            <p:ph idx="1"/>
          </p:nvPr>
        </p:nvSpPr>
        <p:spPr>
          <a:xfrm>
            <a:off x="863881" y="2185988"/>
            <a:ext cx="10887851" cy="4519612"/>
          </a:xfrm>
          <a:effectLst/>
        </p:spPr>
        <p:txBody>
          <a:bodyPr>
            <a:normAutofit/>
          </a:bodyPr>
          <a:lstStyle/>
          <a:p>
            <a:pPr marL="0" indent="0" eaLnBrk="1" hangingPunct="1">
              <a:lnSpc>
                <a:spcPct val="90000"/>
              </a:lnSpc>
              <a:buNone/>
            </a:pPr>
            <a:r>
              <a:rPr lang="fr-FR" altLang="fr-FR" sz="1600" b="1" u="sng" dirty="0">
                <a:solidFill>
                  <a:schemeClr val="accent4"/>
                </a:solidFill>
                <a:latin typeface="Poppins" pitchFamily="2" charset="77"/>
                <a:ea typeface="ＭＳ Ｐゴシック" panose="020B0600070205080204" pitchFamily="34" charset="-128"/>
                <a:cs typeface="Poppins" pitchFamily="2" charset="77"/>
              </a:rPr>
              <a:t>En cas de rechute dépressive</a:t>
            </a:r>
            <a:r>
              <a:rPr lang="fr-FR" altLang="fr-FR" sz="1600" b="1" dirty="0">
                <a:solidFill>
                  <a:schemeClr val="accent4"/>
                </a:solidFill>
                <a:latin typeface="Poppins" pitchFamily="2" charset="77"/>
                <a:ea typeface="ＭＳ Ｐゴシック" panose="020B0600070205080204" pitchFamily="34" charset="-128"/>
                <a:cs typeface="Poppins" pitchFamily="2" charset="77"/>
              </a:rPr>
              <a:t> </a:t>
            </a:r>
            <a:r>
              <a:rPr lang="fr-FR" altLang="fr-FR" sz="1600" b="1" dirty="0">
                <a:latin typeface="Poppins" pitchFamily="2" charset="77"/>
                <a:ea typeface="ＭＳ Ｐゴシック" panose="020B0600070205080204" pitchFamily="34" charset="-128"/>
                <a:cs typeface="Poppins" pitchFamily="2" charset="77"/>
              </a:rPr>
              <a:t>:</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 m’engage à ne pas rester au lit plus que 8 heures</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J’effectue un dosage de  lithium, si il n’est pas récent</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J’accepte que mon mari limite mes consommations de boissons alcoolisées</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J’essaye de continuer à travailler en intercalant des demi journées de récupération, comme convenu avec ma chef</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 continue à aller une fois par semaine jouer au tennis, et je conviens que Carine passe me prendre pendant quelques semaines</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 rapproche mes séances de psychothérapie comme convenu avec ma psychothérapeute</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J’accepte de ne plus avoir à disposition que mon semainier (et plus les boites)</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 maintiens mes tâches ménagères en les scindant</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 demande à mon mari d’effectuer le repas avec moi</a:t>
            </a:r>
          </a:p>
          <a:p>
            <a:pPr eaLnBrk="1" hangingPunct="1">
              <a:lnSpc>
                <a:spcPct val="90000"/>
              </a:lnSpc>
            </a:pPr>
            <a:r>
              <a:rPr lang="fr-FR" altLang="fr-FR" sz="1600" dirty="0">
                <a:latin typeface="Poppins" pitchFamily="2" charset="77"/>
                <a:ea typeface="ＭＳ Ｐゴシック" panose="020B0600070205080204" pitchFamily="34" charset="-128"/>
                <a:cs typeface="Poppins" pitchFamily="2" charset="77"/>
              </a:rPr>
              <a:t>Je demande avis téléphoniquement concernant mon traitement et si nécessaire je consulte plus tôt   </a:t>
            </a:r>
          </a:p>
        </p:txBody>
      </p:sp>
    </p:spTree>
    <p:extLst>
      <p:ext uri="{BB962C8B-B14F-4D97-AF65-F5344CB8AC3E}">
        <p14:creationId xmlns:p14="http://schemas.microsoft.com/office/powerpoint/2010/main" val="45129398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189FDED-462D-CB4A-BC75-94297646714C}"/>
              </a:ext>
            </a:extLst>
          </p:cNvPr>
          <p:cNvPicPr>
            <a:picLocks noGrp="1" noChangeAspect="1"/>
          </p:cNvPicPr>
          <p:nvPr>
            <p:ph idx="1"/>
          </p:nvPr>
        </p:nvPicPr>
        <p:blipFill>
          <a:blip r:embed="rId2"/>
          <a:stretch>
            <a:fillRect/>
          </a:stretch>
        </p:blipFill>
        <p:spPr>
          <a:xfrm>
            <a:off x="4024277" y="873202"/>
            <a:ext cx="4143447" cy="4133088"/>
          </a:xfrm>
          <a:prstGeom prst="rect">
            <a:avLst/>
          </a:prstGeom>
        </p:spPr>
      </p:pic>
      <p:sp>
        <p:nvSpPr>
          <p:cNvPr id="6" name="ZoneTexte 5">
            <a:extLst>
              <a:ext uri="{FF2B5EF4-FFF2-40B4-BE49-F238E27FC236}">
                <a16:creationId xmlns:a16="http://schemas.microsoft.com/office/drawing/2014/main" id="{DFDE24A6-351E-1F43-BAE9-7245936B6B13}"/>
              </a:ext>
            </a:extLst>
          </p:cNvPr>
          <p:cNvSpPr txBox="1"/>
          <p:nvPr/>
        </p:nvSpPr>
        <p:spPr>
          <a:xfrm>
            <a:off x="4024277" y="6079888"/>
            <a:ext cx="7532831" cy="523220"/>
          </a:xfrm>
          <a:prstGeom prst="rect">
            <a:avLst/>
          </a:prstGeom>
          <a:noFill/>
        </p:spPr>
        <p:txBody>
          <a:bodyPr wrap="none" rtlCol="0">
            <a:spAutoFit/>
          </a:bodyPr>
          <a:lstStyle/>
          <a:p>
            <a:r>
              <a:rPr lang="fr-FR" sz="2800" dirty="0">
                <a:latin typeface="Poppins" pitchFamily="2" charset="77"/>
                <a:cs typeface="Poppins" pitchFamily="2" charset="77"/>
              </a:rPr>
              <a:t>Prochain intervenant(e) dans un instant…</a:t>
            </a:r>
          </a:p>
        </p:txBody>
      </p:sp>
    </p:spTree>
    <p:extLst>
      <p:ext uri="{BB962C8B-B14F-4D97-AF65-F5344CB8AC3E}">
        <p14:creationId xmlns:p14="http://schemas.microsoft.com/office/powerpoint/2010/main" val="140167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4" name="Rounded Rectangle 16">
            <a:extLst>
              <a:ext uri="{FF2B5EF4-FFF2-40B4-BE49-F238E27FC236}">
                <a16:creationId xmlns:a16="http://schemas.microsoft.com/office/drawing/2014/main" id="{27C8FC7F-7C7F-491C-9FCA-6BCC885DA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306" y="643464"/>
            <a:ext cx="10927614" cy="3599352"/>
          </a:xfrm>
          <a:prstGeom prst="roundRect">
            <a:avLst>
              <a:gd name="adj" fmla="val 3513"/>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9B70B65-7AC7-4119-A404-399617955B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9331" y="4525094"/>
            <a:ext cx="12203151" cy="2344057"/>
            <a:chOff x="0" y="4525094"/>
            <a:chExt cx="12203151" cy="2344057"/>
          </a:xfrm>
        </p:grpSpPr>
        <p:sp>
          <p:nvSpPr>
            <p:cNvPr id="27" name="Freeform 9">
              <a:extLst>
                <a:ext uri="{FF2B5EF4-FFF2-40B4-BE49-F238E27FC236}">
                  <a16:creationId xmlns:a16="http://schemas.microsoft.com/office/drawing/2014/main" id="{9E640CB9-C074-4CF1-8C84-2FF061892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830C1C5-9405-4A50-936E-51636AF6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20769181-A18E-4E2F-AD82-752B9A03D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715DA13C-570E-F947-802A-9B51B69974FB}"/>
              </a:ext>
            </a:extLst>
          </p:cNvPr>
          <p:cNvSpPr>
            <a:spLocks noGrp="1"/>
          </p:cNvSpPr>
          <p:nvPr>
            <p:ph type="title"/>
          </p:nvPr>
        </p:nvSpPr>
        <p:spPr>
          <a:xfrm>
            <a:off x="810001" y="4817533"/>
            <a:ext cx="10572000" cy="1852032"/>
          </a:xfrm>
          <a:effectLst/>
        </p:spPr>
        <p:txBody>
          <a:bodyPr vert="horz" lIns="91440" tIns="45720" rIns="91440" bIns="45720" rtlCol="0" anchor="b">
            <a:noAutofit/>
          </a:bodyPr>
          <a:lstStyle/>
          <a:p>
            <a:pPr>
              <a:lnSpc>
                <a:spcPct val="90000"/>
              </a:lnSpc>
            </a:pPr>
            <a:r>
              <a:rPr lang="en-US" sz="2400" dirty="0">
                <a:solidFill>
                  <a:schemeClr val="tx1"/>
                </a:solidFill>
                <a:latin typeface="Poppins ExtraBold" pitchFamily="2" charset="77"/>
                <a:cs typeface="Poppins ExtraBold" pitchFamily="2" charset="77"/>
              </a:rPr>
              <a:t>Stéphane </a:t>
            </a:r>
            <a:r>
              <a:rPr lang="en-US" sz="2400" dirty="0" err="1">
                <a:solidFill>
                  <a:schemeClr val="tx1"/>
                </a:solidFill>
                <a:latin typeface="Poppins ExtraBold" pitchFamily="2" charset="77"/>
                <a:cs typeface="Poppins ExtraBold" pitchFamily="2" charset="77"/>
              </a:rPr>
              <a:t>Waha</a:t>
            </a:r>
            <a:br>
              <a:rPr lang="en-US" sz="2400" dirty="0">
                <a:solidFill>
                  <a:schemeClr val="tx1"/>
                </a:solidFill>
                <a:latin typeface="Poppins ExtraBold" pitchFamily="2" charset="77"/>
                <a:cs typeface="Poppins ExtraBold" pitchFamily="2" charset="77"/>
              </a:rPr>
            </a:br>
            <a:br>
              <a:rPr lang="en-US" sz="2400" dirty="0">
                <a:solidFill>
                  <a:schemeClr val="tx1"/>
                </a:solidFill>
                <a:latin typeface="Poppins ExtraBold" pitchFamily="2" charset="77"/>
                <a:cs typeface="Poppins ExtraBold" pitchFamily="2" charset="77"/>
              </a:rPr>
            </a:br>
            <a:r>
              <a:rPr lang="en-US" sz="1800" b="0" dirty="0">
                <a:solidFill>
                  <a:schemeClr val="tx1"/>
                </a:solidFill>
                <a:latin typeface="Poppins" pitchFamily="2" charset="77"/>
                <a:cs typeface="Poppins" pitchFamily="2" charset="77"/>
              </a:rPr>
              <a:t>- « </a:t>
            </a:r>
            <a:r>
              <a:rPr lang="en-US" sz="1800" b="0" dirty="0" err="1">
                <a:solidFill>
                  <a:schemeClr val="tx1"/>
                </a:solidFill>
                <a:latin typeface="Poppins" pitchFamily="2" charset="77"/>
                <a:cs typeface="Poppins" pitchFamily="2" charset="77"/>
              </a:rPr>
              <a:t>En</a:t>
            </a:r>
            <a:r>
              <a:rPr lang="en-US" sz="1800" b="0" dirty="0">
                <a:solidFill>
                  <a:schemeClr val="tx1"/>
                </a:solidFill>
                <a:latin typeface="Poppins" pitchFamily="2" charset="77"/>
                <a:cs typeface="Poppins" pitchFamily="2" charset="77"/>
              </a:rPr>
              <a:t> Route » (pair-</a:t>
            </a:r>
            <a:r>
              <a:rPr lang="en-US" sz="1800" b="0" dirty="0" err="1">
                <a:solidFill>
                  <a:schemeClr val="tx1"/>
                </a:solidFill>
                <a:latin typeface="Poppins" pitchFamily="2" charset="77"/>
                <a:cs typeface="Poppins" pitchFamily="2" charset="77"/>
              </a:rPr>
              <a:t>aidance</a:t>
            </a:r>
            <a:r>
              <a:rPr lang="en-US" sz="1800" b="0" dirty="0">
                <a:solidFill>
                  <a:schemeClr val="tx1"/>
                </a:solidFill>
                <a:latin typeface="Poppins" pitchFamily="2" charset="77"/>
                <a:cs typeface="Poppins" pitchFamily="2" charset="77"/>
              </a:rPr>
              <a:t>)</a:t>
            </a:r>
            <a:br>
              <a:rPr lang="en-US" sz="1800" b="0" dirty="0">
                <a:solidFill>
                  <a:schemeClr val="tx1"/>
                </a:solidFill>
                <a:latin typeface="Poppins" pitchFamily="2" charset="77"/>
                <a:cs typeface="Poppins" pitchFamily="2" charset="77"/>
              </a:rPr>
            </a:br>
            <a:r>
              <a:rPr lang="en-US" sz="1800" b="0" dirty="0">
                <a:solidFill>
                  <a:schemeClr val="tx1"/>
                </a:solidFill>
                <a:latin typeface="Poppins" pitchFamily="2" charset="77"/>
                <a:cs typeface="Poppins" pitchFamily="2" charset="77"/>
              </a:rPr>
              <a:t>- </a:t>
            </a:r>
            <a:r>
              <a:rPr lang="en-US" sz="1800" b="0" dirty="0" err="1">
                <a:solidFill>
                  <a:schemeClr val="tx1"/>
                </a:solidFill>
                <a:latin typeface="Poppins" pitchFamily="2" charset="77"/>
                <a:cs typeface="Poppins" pitchFamily="2" charset="77"/>
              </a:rPr>
              <a:t>bénévole</a:t>
            </a:r>
            <a:r>
              <a:rPr lang="en-US" sz="1800" b="0" dirty="0">
                <a:solidFill>
                  <a:schemeClr val="tx1"/>
                </a:solidFill>
                <a:latin typeface="Poppins" pitchFamily="2" charset="77"/>
                <a:cs typeface="Poppins" pitchFamily="2" charset="77"/>
              </a:rPr>
              <a:t> au </a:t>
            </a:r>
            <a:r>
              <a:rPr lang="en-US" sz="1800" b="0" dirty="0" err="1">
                <a:solidFill>
                  <a:schemeClr val="tx1"/>
                </a:solidFill>
                <a:latin typeface="Poppins" pitchFamily="2" charset="77"/>
                <a:cs typeface="Poppins" pitchFamily="2" charset="77"/>
              </a:rPr>
              <a:t>Funambule</a:t>
            </a:r>
            <a:br>
              <a:rPr lang="en-US" sz="1800" b="0" dirty="0">
                <a:solidFill>
                  <a:schemeClr val="tx1"/>
                </a:solidFill>
                <a:latin typeface="Poppins" pitchFamily="2" charset="77"/>
                <a:cs typeface="Poppins" pitchFamily="2" charset="77"/>
              </a:rPr>
            </a:br>
            <a:r>
              <a:rPr lang="en-US" sz="1800" b="0" dirty="0">
                <a:solidFill>
                  <a:schemeClr val="tx1"/>
                </a:solidFill>
                <a:latin typeface="Poppins" pitchFamily="2" charset="77"/>
                <a:cs typeface="Poppins" pitchFamily="2" charset="77"/>
              </a:rPr>
              <a:t>- </a:t>
            </a:r>
            <a:r>
              <a:rPr lang="en-US" sz="1800" b="0" dirty="0" err="1">
                <a:solidFill>
                  <a:schemeClr val="tx1"/>
                </a:solidFill>
                <a:latin typeface="Poppins" pitchFamily="2" charset="77"/>
                <a:cs typeface="Poppins" pitchFamily="2" charset="77"/>
              </a:rPr>
              <a:t>bénévole</a:t>
            </a:r>
            <a:r>
              <a:rPr lang="en-US" sz="1800" b="0" dirty="0">
                <a:solidFill>
                  <a:schemeClr val="tx1"/>
                </a:solidFill>
                <a:latin typeface="Poppins" pitchFamily="2" charset="77"/>
                <a:cs typeface="Poppins" pitchFamily="2" charset="77"/>
              </a:rPr>
              <a:t> </a:t>
            </a:r>
            <a:r>
              <a:rPr lang="en-US" sz="1800" b="0" dirty="0" err="1">
                <a:solidFill>
                  <a:schemeClr val="tx1"/>
                </a:solidFill>
                <a:latin typeface="Poppins" pitchFamily="2" charset="77"/>
                <a:cs typeface="Poppins" pitchFamily="2" charset="77"/>
              </a:rPr>
              <a:t>à</a:t>
            </a:r>
            <a:r>
              <a:rPr lang="en-US" sz="1800" b="0" dirty="0">
                <a:solidFill>
                  <a:schemeClr val="tx1"/>
                </a:solidFill>
                <a:latin typeface="Poppins" pitchFamily="2" charset="77"/>
                <a:cs typeface="Poppins" pitchFamily="2" charset="77"/>
              </a:rPr>
              <a:t> la </a:t>
            </a:r>
            <a:r>
              <a:rPr lang="en-US" sz="1800" b="0" dirty="0" err="1">
                <a:solidFill>
                  <a:schemeClr val="tx1"/>
                </a:solidFill>
                <a:latin typeface="Poppins" pitchFamily="2" charset="77"/>
                <a:cs typeface="Poppins" pitchFamily="2" charset="77"/>
              </a:rPr>
              <a:t>Charabiole</a:t>
            </a:r>
            <a:br>
              <a:rPr lang="en-US" sz="1800" b="0" dirty="0">
                <a:solidFill>
                  <a:schemeClr val="tx1"/>
                </a:solidFill>
                <a:latin typeface="Poppins" pitchFamily="2" charset="77"/>
                <a:cs typeface="Poppins" pitchFamily="2" charset="77"/>
              </a:rPr>
            </a:br>
            <a:r>
              <a:rPr lang="en-US" sz="1800" b="0" dirty="0">
                <a:solidFill>
                  <a:schemeClr val="tx1"/>
                </a:solidFill>
                <a:latin typeface="Poppins" pitchFamily="2" charset="77"/>
                <a:cs typeface="Poppins" pitchFamily="2" charset="77"/>
              </a:rPr>
              <a:t>- </a:t>
            </a:r>
            <a:r>
              <a:rPr lang="en-US" sz="1800" b="0" dirty="0" err="1">
                <a:solidFill>
                  <a:schemeClr val="tx1"/>
                </a:solidFill>
                <a:latin typeface="Poppins" pitchFamily="2" charset="77"/>
                <a:cs typeface="Poppins" pitchFamily="2" charset="77"/>
              </a:rPr>
              <a:t>créateur</a:t>
            </a:r>
            <a:r>
              <a:rPr lang="en-US" sz="1800" b="0" dirty="0">
                <a:solidFill>
                  <a:schemeClr val="tx1"/>
                </a:solidFill>
                <a:latin typeface="Poppins" pitchFamily="2" charset="77"/>
                <a:cs typeface="Poppins" pitchFamily="2" charset="77"/>
              </a:rPr>
              <a:t> du blog « Espoir </a:t>
            </a:r>
            <a:r>
              <a:rPr lang="en-US" sz="1800" b="0" dirty="0" err="1">
                <a:solidFill>
                  <a:schemeClr val="tx1"/>
                </a:solidFill>
                <a:latin typeface="Poppins" pitchFamily="2" charset="77"/>
                <a:cs typeface="Poppins" pitchFamily="2" charset="77"/>
              </a:rPr>
              <a:t>bipolaire</a:t>
            </a:r>
            <a:r>
              <a:rPr lang="en-US" sz="1800" b="0" dirty="0">
                <a:solidFill>
                  <a:schemeClr val="tx1"/>
                </a:solidFill>
                <a:latin typeface="Poppins" pitchFamily="2" charset="77"/>
                <a:cs typeface="Poppins" pitchFamily="2" charset="77"/>
              </a:rPr>
              <a:t> » : http://</a:t>
            </a:r>
            <a:r>
              <a:rPr lang="en-US" sz="1800" b="0" dirty="0" err="1">
                <a:solidFill>
                  <a:schemeClr val="tx1"/>
                </a:solidFill>
                <a:latin typeface="Poppins" pitchFamily="2" charset="77"/>
                <a:cs typeface="Poppins" pitchFamily="2" charset="77"/>
              </a:rPr>
              <a:t>espoir-bipolaire.com</a:t>
            </a:r>
            <a:endParaRPr lang="en-US" sz="2400" b="0" dirty="0">
              <a:solidFill>
                <a:schemeClr val="tx1"/>
              </a:solidFill>
              <a:latin typeface="Poppins" pitchFamily="2" charset="77"/>
              <a:cs typeface="Poppins" pitchFamily="2" charset="77"/>
            </a:endParaRPr>
          </a:p>
        </p:txBody>
      </p:sp>
      <p:pic>
        <p:nvPicPr>
          <p:cNvPr id="4" name="Image 3" descr="Une image contenant dessin&#10;&#10;Description générée automatiquement">
            <a:extLst>
              <a:ext uri="{FF2B5EF4-FFF2-40B4-BE49-F238E27FC236}">
                <a16:creationId xmlns:a16="http://schemas.microsoft.com/office/drawing/2014/main" id="{0E850B37-F67F-724D-8CFB-E69A2A70E349}"/>
              </a:ext>
            </a:extLst>
          </p:cNvPr>
          <p:cNvPicPr>
            <a:picLocks noChangeAspect="1"/>
          </p:cNvPicPr>
          <p:nvPr/>
        </p:nvPicPr>
        <p:blipFill>
          <a:blip r:embed="rId2"/>
          <a:stretch>
            <a:fillRect/>
          </a:stretch>
        </p:blipFill>
        <p:spPr>
          <a:xfrm>
            <a:off x="876890" y="1194984"/>
            <a:ext cx="2496312" cy="2496312"/>
          </a:xfrm>
          <a:prstGeom prst="rect">
            <a:avLst/>
          </a:prstGeom>
        </p:spPr>
      </p:pic>
      <p:pic>
        <p:nvPicPr>
          <p:cNvPr id="7" name="Image 6">
            <a:extLst>
              <a:ext uri="{FF2B5EF4-FFF2-40B4-BE49-F238E27FC236}">
                <a16:creationId xmlns:a16="http://schemas.microsoft.com/office/drawing/2014/main" id="{5468501E-64DA-ED41-B59E-3550F3B430E6}"/>
              </a:ext>
            </a:extLst>
          </p:cNvPr>
          <p:cNvPicPr>
            <a:picLocks noChangeAspect="1"/>
          </p:cNvPicPr>
          <p:nvPr/>
        </p:nvPicPr>
        <p:blipFill>
          <a:blip r:embed="rId3"/>
          <a:stretch>
            <a:fillRect/>
          </a:stretch>
        </p:blipFill>
        <p:spPr>
          <a:xfrm>
            <a:off x="3517717" y="1878854"/>
            <a:ext cx="2496312" cy="1128572"/>
          </a:xfrm>
          <a:prstGeom prst="rect">
            <a:avLst/>
          </a:prstGeom>
        </p:spPr>
      </p:pic>
      <p:pic>
        <p:nvPicPr>
          <p:cNvPr id="9" name="Image 8" descr="Une image contenant objet, horloge, assis, vert&#10;&#10;Description générée automatiquement">
            <a:extLst>
              <a:ext uri="{FF2B5EF4-FFF2-40B4-BE49-F238E27FC236}">
                <a16:creationId xmlns:a16="http://schemas.microsoft.com/office/drawing/2014/main" id="{9DC57DFC-131A-A949-AEB9-4B98D6A34F28}"/>
              </a:ext>
            </a:extLst>
          </p:cNvPr>
          <p:cNvPicPr>
            <a:picLocks noChangeAspect="1"/>
          </p:cNvPicPr>
          <p:nvPr/>
        </p:nvPicPr>
        <p:blipFill>
          <a:blip r:embed="rId4"/>
          <a:stretch>
            <a:fillRect/>
          </a:stretch>
        </p:blipFill>
        <p:spPr>
          <a:xfrm>
            <a:off x="6158544" y="2112379"/>
            <a:ext cx="2496312" cy="661522"/>
          </a:xfrm>
          <a:prstGeom prst="rect">
            <a:avLst/>
          </a:prstGeom>
        </p:spPr>
      </p:pic>
      <p:pic>
        <p:nvPicPr>
          <p:cNvPr id="5" name="Espace réservé du contenu 4">
            <a:extLst>
              <a:ext uri="{FF2B5EF4-FFF2-40B4-BE49-F238E27FC236}">
                <a16:creationId xmlns:a16="http://schemas.microsoft.com/office/drawing/2014/main" id="{338C283A-0947-9D45-BDDB-CEBB9A48741E}"/>
              </a:ext>
            </a:extLst>
          </p:cNvPr>
          <p:cNvPicPr>
            <a:picLocks noGrp="1" noChangeAspect="1"/>
          </p:cNvPicPr>
          <p:nvPr>
            <p:ph idx="1"/>
          </p:nvPr>
        </p:nvPicPr>
        <p:blipFill>
          <a:blip r:embed="rId5"/>
          <a:stretch>
            <a:fillRect/>
          </a:stretch>
        </p:blipFill>
        <p:spPr>
          <a:xfrm>
            <a:off x="8799370" y="1198869"/>
            <a:ext cx="2494779" cy="2488541"/>
          </a:xfrm>
          <a:prstGeom prst="rect">
            <a:avLst/>
          </a:prstGeom>
        </p:spPr>
      </p:pic>
    </p:spTree>
    <p:extLst>
      <p:ext uri="{BB962C8B-B14F-4D97-AF65-F5344CB8AC3E}">
        <p14:creationId xmlns:p14="http://schemas.microsoft.com/office/powerpoint/2010/main" val="2721711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6A4AB-4325-734E-BDAC-86B98BB30809}"/>
              </a:ext>
            </a:extLst>
          </p:cNvPr>
          <p:cNvSpPr>
            <a:spLocks noGrp="1"/>
          </p:cNvSpPr>
          <p:nvPr>
            <p:ph type="title"/>
          </p:nvPr>
        </p:nvSpPr>
        <p:spPr>
          <a:xfrm>
            <a:off x="810000" y="447188"/>
            <a:ext cx="10571998" cy="970450"/>
          </a:xfrm>
        </p:spPr>
        <p:txBody>
          <a:bodyPr>
            <a:normAutofit/>
          </a:bodyPr>
          <a:lstStyle/>
          <a:p>
            <a:r>
              <a:rPr lang="fr-FR" dirty="0"/>
              <a:t>Stéphane </a:t>
            </a:r>
            <a:r>
              <a:rPr lang="fr-FR" dirty="0" err="1"/>
              <a:t>Waha</a:t>
            </a:r>
            <a:endParaRPr lang="fr-FR" dirty="0"/>
          </a:p>
        </p:txBody>
      </p:sp>
      <p:graphicFrame>
        <p:nvGraphicFramePr>
          <p:cNvPr id="13" name="Espace réservé du contenu 2">
            <a:extLst>
              <a:ext uri="{FF2B5EF4-FFF2-40B4-BE49-F238E27FC236}">
                <a16:creationId xmlns:a16="http://schemas.microsoft.com/office/drawing/2014/main" id="{3E838B72-7BA3-47ED-9476-50836217D004}"/>
              </a:ext>
            </a:extLst>
          </p:cNvPr>
          <p:cNvGraphicFramePr>
            <a:graphicFrameLocks noGrp="1"/>
          </p:cNvGraphicFramePr>
          <p:nvPr>
            <p:ph idx="1"/>
            <p:extLst>
              <p:ext uri="{D42A27DB-BD31-4B8C-83A1-F6EECF244321}">
                <p14:modId xmlns:p14="http://schemas.microsoft.com/office/powerpoint/2010/main" val="928798628"/>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9120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972F486D-6CA4-9443-A130-A7EF18D62F16}"/>
              </a:ext>
            </a:extLst>
          </p:cNvPr>
          <p:cNvSpPr>
            <a:spLocks noGrp="1"/>
          </p:cNvSpPr>
          <p:nvPr>
            <p:ph type="title"/>
          </p:nvPr>
        </p:nvSpPr>
        <p:spPr>
          <a:xfrm>
            <a:off x="451515" y="1734857"/>
            <a:ext cx="3765483" cy="3388287"/>
          </a:xfrm>
        </p:spPr>
        <p:txBody>
          <a:bodyPr anchor="ctr">
            <a:normAutofit/>
          </a:bodyPr>
          <a:lstStyle/>
          <a:p>
            <a:r>
              <a:rPr lang="fr-BE" sz="3600" dirty="0">
                <a:latin typeface="Poppins SemiBold" pitchFamily="2" charset="77"/>
                <a:cs typeface="Poppins SemiBold" pitchFamily="2" charset="77"/>
              </a:rPr>
              <a:t>Stigmatisation</a:t>
            </a:r>
            <a:br>
              <a:rPr lang="fr-BE" sz="3600" dirty="0">
                <a:latin typeface="Poppins SemiBold" pitchFamily="2" charset="77"/>
                <a:cs typeface="Poppins SemiBold" pitchFamily="2" charset="77"/>
              </a:rPr>
            </a:br>
            <a:r>
              <a:rPr lang="fr-BE" sz="3600" dirty="0">
                <a:latin typeface="Poppins SemiBold" pitchFamily="2" charset="77"/>
                <a:cs typeface="Poppins SemiBold" pitchFamily="2" charset="77"/>
              </a:rPr>
              <a:t>Parole</a:t>
            </a:r>
          </a:p>
        </p:txBody>
      </p:sp>
      <p:pic>
        <p:nvPicPr>
          <p:cNvPr id="5" name="Espace réservé du contenu 4">
            <a:extLst>
              <a:ext uri="{FF2B5EF4-FFF2-40B4-BE49-F238E27FC236}">
                <a16:creationId xmlns:a16="http://schemas.microsoft.com/office/drawing/2014/main" id="{A9A1F7F9-C901-CC44-BC89-0EDCC6337CDA}"/>
              </a:ext>
            </a:extLst>
          </p:cNvPr>
          <p:cNvPicPr>
            <a:picLocks noGrp="1" noChangeAspect="1"/>
          </p:cNvPicPr>
          <p:nvPr>
            <p:ph idx="1"/>
          </p:nvPr>
        </p:nvPicPr>
        <p:blipFill>
          <a:blip r:embed="rId2"/>
          <a:stretch>
            <a:fillRect/>
          </a:stretch>
        </p:blipFill>
        <p:spPr>
          <a:xfrm>
            <a:off x="6008688" y="1351550"/>
            <a:ext cx="5364162" cy="4154900"/>
          </a:xfrm>
          <a:effectLst/>
        </p:spPr>
      </p:pic>
      <p:sp>
        <p:nvSpPr>
          <p:cNvPr id="6" name="ZoneTexte 5">
            <a:extLst>
              <a:ext uri="{FF2B5EF4-FFF2-40B4-BE49-F238E27FC236}">
                <a16:creationId xmlns:a16="http://schemas.microsoft.com/office/drawing/2014/main" id="{98A3D55A-E52A-5A45-AE75-248D68D04D17}"/>
              </a:ext>
            </a:extLst>
          </p:cNvPr>
          <p:cNvSpPr txBox="1"/>
          <p:nvPr/>
        </p:nvSpPr>
        <p:spPr>
          <a:xfrm>
            <a:off x="7036309" y="6051518"/>
            <a:ext cx="3308919" cy="369332"/>
          </a:xfrm>
          <a:prstGeom prst="rect">
            <a:avLst/>
          </a:prstGeom>
          <a:noFill/>
        </p:spPr>
        <p:txBody>
          <a:bodyPr wrap="none" rtlCol="0">
            <a:spAutoFit/>
          </a:bodyPr>
          <a:lstStyle/>
          <a:p>
            <a:r>
              <a:rPr lang="fr-FR" dirty="0"/>
              <a:t>http://espoir-</a:t>
            </a:r>
            <a:r>
              <a:rPr lang="fr-FR" dirty="0" err="1"/>
              <a:t>bipolaire.com</a:t>
            </a:r>
            <a:endParaRPr lang="fr-FR" dirty="0"/>
          </a:p>
        </p:txBody>
      </p:sp>
    </p:spTree>
    <p:extLst>
      <p:ext uri="{BB962C8B-B14F-4D97-AF65-F5344CB8AC3E}">
        <p14:creationId xmlns:p14="http://schemas.microsoft.com/office/powerpoint/2010/main" val="2695658681"/>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7282" name="Titre 1">
            <a:extLst>
              <a:ext uri="{FF2B5EF4-FFF2-40B4-BE49-F238E27FC236}">
                <a16:creationId xmlns:a16="http://schemas.microsoft.com/office/drawing/2014/main" id="{90E0FDF8-3195-1B46-831D-4ECE4003533B}"/>
              </a:ext>
            </a:extLst>
          </p:cNvPr>
          <p:cNvSpPr>
            <a:spLocks noGrp="1"/>
          </p:cNvSpPr>
          <p:nvPr>
            <p:ph type="title"/>
          </p:nvPr>
        </p:nvSpPr>
        <p:spPr>
          <a:xfrm>
            <a:off x="451515" y="1734857"/>
            <a:ext cx="4933285" cy="3388287"/>
          </a:xfrm>
        </p:spPr>
        <p:txBody>
          <a:bodyPr anchor="ctr">
            <a:normAutofit/>
          </a:bodyPr>
          <a:lstStyle/>
          <a:p>
            <a:r>
              <a:rPr lang="fr-FR" altLang="fr-FR" dirty="0">
                <a:latin typeface="Poppins SemiBold" pitchFamily="2" charset="77"/>
                <a:cs typeface="Poppins SemiBold" pitchFamily="2" charset="77"/>
              </a:rPr>
              <a:t>DES QUESTIONS ? </a:t>
            </a:r>
            <a:endParaRPr lang="fr-BE" altLang="fr-FR" dirty="0">
              <a:latin typeface="Poppins SemiBold" pitchFamily="2" charset="77"/>
              <a:cs typeface="Poppins SemiBold" pitchFamily="2" charset="77"/>
            </a:endParaRPr>
          </a:p>
        </p:txBody>
      </p:sp>
      <p:sp>
        <p:nvSpPr>
          <p:cNvPr id="97283" name="Espace réservé du contenu 2">
            <a:extLst>
              <a:ext uri="{FF2B5EF4-FFF2-40B4-BE49-F238E27FC236}">
                <a16:creationId xmlns:a16="http://schemas.microsoft.com/office/drawing/2014/main" id="{A3FB3D7E-A7C7-3E4A-AD32-DB75277ACBDB}"/>
              </a:ext>
            </a:extLst>
          </p:cNvPr>
          <p:cNvSpPr>
            <a:spLocks noGrp="1"/>
          </p:cNvSpPr>
          <p:nvPr>
            <p:ph idx="1"/>
          </p:nvPr>
        </p:nvSpPr>
        <p:spPr>
          <a:xfrm>
            <a:off x="6214110" y="978992"/>
            <a:ext cx="5526375" cy="4900014"/>
          </a:xfrm>
          <a:effectLst/>
        </p:spPr>
        <p:txBody>
          <a:bodyPr>
            <a:normAutofit/>
          </a:bodyPr>
          <a:lstStyle/>
          <a:p>
            <a:pPr marL="0" indent="0">
              <a:spcBef>
                <a:spcPts val="1600"/>
              </a:spcBef>
              <a:buClr>
                <a:srgbClr val="7C458B"/>
              </a:buClr>
              <a:buNone/>
            </a:pPr>
            <a:r>
              <a:rPr lang="fr-BE" altLang="fr-FR" sz="4000" dirty="0">
                <a:latin typeface="Poppins" pitchFamily="2" charset="77"/>
                <a:cs typeface="Poppins" pitchFamily="2" charset="77"/>
              </a:rPr>
              <a:t>PARTAGEONS…</a:t>
            </a:r>
          </a:p>
        </p:txBody>
      </p:sp>
    </p:spTree>
    <p:extLst>
      <p:ext uri="{BB962C8B-B14F-4D97-AF65-F5344CB8AC3E}">
        <p14:creationId xmlns:p14="http://schemas.microsoft.com/office/powerpoint/2010/main" val="3536281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189FDED-462D-CB4A-BC75-94297646714C}"/>
              </a:ext>
            </a:extLst>
          </p:cNvPr>
          <p:cNvPicPr>
            <a:picLocks noGrp="1" noChangeAspect="1"/>
          </p:cNvPicPr>
          <p:nvPr>
            <p:ph idx="1"/>
          </p:nvPr>
        </p:nvPicPr>
        <p:blipFill>
          <a:blip r:embed="rId2"/>
          <a:stretch>
            <a:fillRect/>
          </a:stretch>
        </p:blipFill>
        <p:spPr>
          <a:xfrm>
            <a:off x="4024277" y="873202"/>
            <a:ext cx="4143447" cy="4133088"/>
          </a:xfrm>
          <a:prstGeom prst="rect">
            <a:avLst/>
          </a:prstGeom>
        </p:spPr>
      </p:pic>
      <p:sp>
        <p:nvSpPr>
          <p:cNvPr id="6" name="ZoneTexte 5">
            <a:extLst>
              <a:ext uri="{FF2B5EF4-FFF2-40B4-BE49-F238E27FC236}">
                <a16:creationId xmlns:a16="http://schemas.microsoft.com/office/drawing/2014/main" id="{DFDE24A6-351E-1F43-BAE9-7245936B6B13}"/>
              </a:ext>
            </a:extLst>
          </p:cNvPr>
          <p:cNvSpPr txBox="1"/>
          <p:nvPr/>
        </p:nvSpPr>
        <p:spPr>
          <a:xfrm>
            <a:off x="4024277" y="6079888"/>
            <a:ext cx="7532831" cy="523220"/>
          </a:xfrm>
          <a:prstGeom prst="rect">
            <a:avLst/>
          </a:prstGeom>
          <a:noFill/>
        </p:spPr>
        <p:txBody>
          <a:bodyPr wrap="none" rtlCol="0">
            <a:spAutoFit/>
          </a:bodyPr>
          <a:lstStyle/>
          <a:p>
            <a:r>
              <a:rPr lang="fr-FR" sz="2800" dirty="0">
                <a:latin typeface="Poppins" pitchFamily="2" charset="77"/>
                <a:cs typeface="Poppins" pitchFamily="2" charset="77"/>
              </a:rPr>
              <a:t>Prochain intervenant(e) dans un instant…</a:t>
            </a:r>
          </a:p>
        </p:txBody>
      </p:sp>
    </p:spTree>
    <p:extLst>
      <p:ext uri="{BB962C8B-B14F-4D97-AF65-F5344CB8AC3E}">
        <p14:creationId xmlns:p14="http://schemas.microsoft.com/office/powerpoint/2010/main" val="731421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6" name="Rectangle 11">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715DA13C-570E-F947-802A-9B51B69974FB}"/>
              </a:ext>
            </a:extLst>
          </p:cNvPr>
          <p:cNvSpPr>
            <a:spLocks noGrp="1"/>
          </p:cNvSpPr>
          <p:nvPr>
            <p:ph type="title"/>
          </p:nvPr>
        </p:nvSpPr>
        <p:spPr>
          <a:xfrm>
            <a:off x="8134349" y="1819275"/>
            <a:ext cx="3606137" cy="4222087"/>
          </a:xfrm>
        </p:spPr>
        <p:txBody>
          <a:bodyPr vert="horz" lIns="91440" tIns="45720" rIns="91440" bIns="45720" rtlCol="0" anchor="t">
            <a:normAutofit/>
          </a:bodyPr>
          <a:lstStyle/>
          <a:p>
            <a:r>
              <a:rPr lang="fr-BE" dirty="0">
                <a:latin typeface="Poppins SemiBold" pitchFamily="2" charset="77"/>
                <a:cs typeface="Poppins SemiBold" pitchFamily="2" charset="77"/>
              </a:rPr>
              <a:t>François Lejeune</a:t>
            </a:r>
            <a:r>
              <a:rPr lang="fr-BE" sz="2800" b="0" dirty="0">
                <a:latin typeface="Poppins" pitchFamily="2" charset="77"/>
                <a:cs typeface="Poppins" pitchFamily="2" charset="77"/>
              </a:rPr>
              <a:t>, coauteur, avec Juliette </a:t>
            </a:r>
            <a:r>
              <a:rPr lang="fr-BE" sz="2800" b="0" dirty="0" err="1">
                <a:latin typeface="Poppins" pitchFamily="2" charset="77"/>
                <a:cs typeface="Poppins" pitchFamily="2" charset="77"/>
              </a:rPr>
              <a:t>Lambot</a:t>
            </a:r>
            <a:r>
              <a:rPr lang="fr-BE" sz="2800" b="0" dirty="0">
                <a:latin typeface="Poppins" pitchFamily="2" charset="77"/>
                <a:cs typeface="Poppins" pitchFamily="2" charset="77"/>
              </a:rPr>
              <a:t> de « Dans ma tête de bipolaire »</a:t>
            </a:r>
            <a:endParaRPr lang="en-US" sz="2800" b="0" dirty="0">
              <a:latin typeface="Poppins" pitchFamily="2" charset="77"/>
              <a:cs typeface="Poppins" pitchFamily="2" charset="77"/>
            </a:endParaRPr>
          </a:p>
        </p:txBody>
      </p:sp>
      <p:pic>
        <p:nvPicPr>
          <p:cNvPr id="7" name="Espace réservé du contenu 6">
            <a:extLst>
              <a:ext uri="{FF2B5EF4-FFF2-40B4-BE49-F238E27FC236}">
                <a16:creationId xmlns:a16="http://schemas.microsoft.com/office/drawing/2014/main" id="{041E8559-D639-4149-9326-22D5A045CAC3}"/>
              </a:ext>
            </a:extLst>
          </p:cNvPr>
          <p:cNvPicPr>
            <a:picLocks noGrp="1" noChangeAspect="1"/>
          </p:cNvPicPr>
          <p:nvPr>
            <p:ph idx="1"/>
          </p:nvPr>
        </p:nvPicPr>
        <p:blipFill>
          <a:blip r:embed="rId3"/>
          <a:stretch>
            <a:fillRect/>
          </a:stretch>
        </p:blipFill>
        <p:spPr>
          <a:xfrm>
            <a:off x="1543007" y="270668"/>
            <a:ext cx="4468982" cy="6316664"/>
          </a:xfrm>
        </p:spPr>
      </p:pic>
    </p:spTree>
    <p:extLst>
      <p:ext uri="{BB962C8B-B14F-4D97-AF65-F5344CB8AC3E}">
        <p14:creationId xmlns:p14="http://schemas.microsoft.com/office/powerpoint/2010/main" val="3204024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BAB0A6E-884F-8E4C-A82F-61435AE9F267}"/>
              </a:ext>
            </a:extLst>
          </p:cNvPr>
          <p:cNvSpPr>
            <a:spLocks noGrp="1"/>
          </p:cNvSpPr>
          <p:nvPr>
            <p:ph type="title"/>
          </p:nvPr>
        </p:nvSpPr>
        <p:spPr>
          <a:xfrm>
            <a:off x="965200" y="1218476"/>
            <a:ext cx="3187318" cy="4421050"/>
          </a:xfrm>
          <a:effectLst/>
        </p:spPr>
        <p:txBody>
          <a:bodyPr anchor="ctr">
            <a:normAutofit/>
          </a:bodyPr>
          <a:lstStyle/>
          <a:p>
            <a:pPr algn="r"/>
            <a:r>
              <a:rPr lang="fr-BE" sz="3200" dirty="0">
                <a:solidFill>
                  <a:schemeClr val="tx1"/>
                </a:solidFill>
                <a:latin typeface="Poppins SemiBold" pitchFamily="2" charset="77"/>
                <a:cs typeface="Poppins SemiBold" pitchFamily="2" charset="77"/>
              </a:rPr>
              <a:t>Un </a:t>
            </a:r>
            <a:r>
              <a:rPr lang="fr-BE" sz="3200" dirty="0" err="1">
                <a:solidFill>
                  <a:schemeClr val="tx1"/>
                </a:solidFill>
                <a:latin typeface="Poppins SemiBold" pitchFamily="2" charset="77"/>
                <a:cs typeface="Poppins SemiBold" pitchFamily="2" charset="77"/>
              </a:rPr>
              <a:t>récit</a:t>
            </a:r>
            <a:r>
              <a:rPr lang="fr-BE" sz="3200" dirty="0">
                <a:solidFill>
                  <a:schemeClr val="tx1"/>
                </a:solidFill>
                <a:latin typeface="Poppins SemiBold" pitchFamily="2" charset="77"/>
                <a:cs typeface="Poppins SemiBold" pitchFamily="2" charset="77"/>
              </a:rPr>
              <a:t> haletant qui embarque le lecteur entre tempête et </a:t>
            </a:r>
            <a:r>
              <a:rPr lang="fr-BE" sz="3200" dirty="0" err="1">
                <a:solidFill>
                  <a:schemeClr val="tx1"/>
                </a:solidFill>
                <a:latin typeface="Poppins SemiBold" pitchFamily="2" charset="77"/>
                <a:cs typeface="Poppins SemiBold" pitchFamily="2" charset="77"/>
              </a:rPr>
              <a:t>lumière</a:t>
            </a:r>
            <a:r>
              <a:rPr lang="fr-BE" sz="3200" dirty="0">
                <a:solidFill>
                  <a:schemeClr val="tx1"/>
                </a:solidFill>
                <a:latin typeface="Poppins SemiBold" pitchFamily="2" charset="77"/>
                <a:cs typeface="Poppins SemiBold" pitchFamily="2" charset="77"/>
              </a:rPr>
              <a:t> </a:t>
            </a:r>
            <a:endParaRPr lang="fr-FR" sz="3200" dirty="0">
              <a:solidFill>
                <a:schemeClr val="tx1"/>
              </a:solidFill>
              <a:latin typeface="Poppins SemiBold" pitchFamily="2" charset="77"/>
              <a:cs typeface="Poppins SemiBold" pitchFamily="2" charset="77"/>
            </a:endParaRPr>
          </a:p>
        </p:txBody>
      </p:sp>
      <p:cxnSp>
        <p:nvCxnSpPr>
          <p:cNvPr id="10" name="Straight Connector 9">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3D4DEEC-3615-FA4C-B902-5175B0BF0FCE}"/>
              </a:ext>
            </a:extLst>
          </p:cNvPr>
          <p:cNvSpPr>
            <a:spLocks noGrp="1"/>
          </p:cNvSpPr>
          <p:nvPr>
            <p:ph idx="1"/>
          </p:nvPr>
        </p:nvSpPr>
        <p:spPr>
          <a:xfrm>
            <a:off x="5146751" y="1218475"/>
            <a:ext cx="6080050" cy="4421051"/>
          </a:xfrm>
          <a:effectLst/>
        </p:spPr>
        <p:txBody>
          <a:bodyPr>
            <a:normAutofit/>
          </a:bodyPr>
          <a:lstStyle/>
          <a:p>
            <a:pPr marL="0" indent="0">
              <a:buNone/>
            </a:pPr>
            <a:r>
              <a:rPr lang="fr-FR" sz="1600" dirty="0">
                <a:latin typeface="Poppins" pitchFamily="2" charset="77"/>
                <a:cs typeface="Poppins" pitchFamily="2" charset="77"/>
              </a:rPr>
              <a:t>RESUMÉ</a:t>
            </a:r>
          </a:p>
          <a:p>
            <a:pPr marL="0" indent="0">
              <a:buNone/>
            </a:pPr>
            <a:endParaRPr lang="fr-FR" sz="1600" dirty="0">
              <a:latin typeface="Poppins" pitchFamily="2" charset="77"/>
              <a:cs typeface="Poppins" pitchFamily="2" charset="77"/>
            </a:endParaRPr>
          </a:p>
          <a:p>
            <a:pPr marL="0" indent="0">
              <a:buNone/>
            </a:pPr>
            <a:r>
              <a:rPr lang="fr-FR" sz="1600" dirty="0">
                <a:latin typeface="Poppins" pitchFamily="2" charset="77"/>
                <a:cs typeface="Poppins" pitchFamily="2" charset="77"/>
              </a:rPr>
              <a:t>Dominer le soleil, le vent, les nuages... Devenir le roi de la nuit, emporter dans son sillage amis et amantes dans une fête sans fin et sans sommeil... Depuis l’enfance, François a de l’énergie à revendre, un appétit d’expériences qui ne connaît pas de limites. Il désire et vit tout intensément. Trop, sans doute.</a:t>
            </a:r>
          </a:p>
        </p:txBody>
      </p:sp>
    </p:spTree>
    <p:extLst>
      <p:ext uri="{BB962C8B-B14F-4D97-AF65-F5344CB8AC3E}">
        <p14:creationId xmlns:p14="http://schemas.microsoft.com/office/powerpoint/2010/main" val="3688444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6BF0D8E-05F6-2940-8BC4-0B929CE72B04}"/>
              </a:ext>
            </a:extLst>
          </p:cNvPr>
          <p:cNvSpPr>
            <a:spLocks noGrp="1"/>
          </p:cNvSpPr>
          <p:nvPr>
            <p:ph type="title"/>
          </p:nvPr>
        </p:nvSpPr>
        <p:spPr>
          <a:xfrm>
            <a:off x="965199" y="999067"/>
            <a:ext cx="10261602" cy="2908623"/>
          </a:xfrm>
          <a:effectLst/>
        </p:spPr>
        <p:txBody>
          <a:bodyPr vert="horz" lIns="91440" tIns="45720" rIns="91440" bIns="45720" rtlCol="0" anchor="b">
            <a:normAutofit fontScale="90000"/>
          </a:bodyPr>
          <a:lstStyle/>
          <a:p>
            <a:pPr>
              <a:lnSpc>
                <a:spcPct val="90000"/>
              </a:lnSpc>
            </a:pPr>
            <a:r>
              <a:rPr lang="en-US" sz="2400" b="0" dirty="0" err="1">
                <a:solidFill>
                  <a:schemeClr val="tx1"/>
                </a:solidFill>
                <a:latin typeface="Poppins" pitchFamily="2" charset="77"/>
                <a:cs typeface="Poppins" pitchFamily="2" charset="77"/>
              </a:rPr>
              <a:t>À</a:t>
            </a:r>
            <a:r>
              <a:rPr lang="en-US" sz="2400" b="0" dirty="0">
                <a:solidFill>
                  <a:schemeClr val="tx1"/>
                </a:solidFill>
                <a:latin typeface="Poppins" pitchFamily="2" charset="77"/>
                <a:cs typeface="Poppins" pitchFamily="2" charset="77"/>
              </a:rPr>
              <a:t> 20 </a:t>
            </a:r>
            <a:r>
              <a:rPr lang="en-US" sz="2400" b="0" dirty="0" err="1">
                <a:solidFill>
                  <a:schemeClr val="tx1"/>
                </a:solidFill>
                <a:latin typeface="Poppins" pitchFamily="2" charset="77"/>
                <a:cs typeface="Poppins" pitchFamily="2" charset="77"/>
              </a:rPr>
              <a:t>ans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alors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qu’il</a:t>
            </a:r>
            <a:r>
              <a:rPr lang="en-US" sz="2400" b="0" dirty="0">
                <a:solidFill>
                  <a:schemeClr val="tx1"/>
                </a:solidFill>
                <a:latin typeface="Poppins" pitchFamily="2" charset="77"/>
                <a:cs typeface="Poppins" pitchFamily="2" charset="77"/>
              </a:rPr>
              <a:t> passe les examens </a:t>
            </a:r>
            <a:r>
              <a:rPr lang="en-US" sz="2400" b="0" dirty="0" err="1">
                <a:solidFill>
                  <a:schemeClr val="tx1"/>
                </a:solidFill>
                <a:latin typeface="Poppins" pitchFamily="2" charset="77"/>
                <a:cs typeface="Poppins" pitchFamily="2" charset="77"/>
              </a:rPr>
              <a:t>d’une</a:t>
            </a:r>
            <a:r>
              <a:rPr lang="en-US" sz="2400" b="0" dirty="0">
                <a:solidFill>
                  <a:schemeClr val="tx1"/>
                </a:solidFill>
                <a:latin typeface="Poppins" pitchFamily="2" charset="77"/>
                <a:cs typeface="Poppins" pitchFamily="2" charset="77"/>
              </a:rPr>
              <a:t> école </a:t>
            </a:r>
            <a:r>
              <a:rPr lang="en-US" sz="2400" b="0" dirty="0" err="1">
                <a:solidFill>
                  <a:schemeClr val="tx1"/>
                </a:solidFill>
                <a:latin typeface="Poppins" pitchFamily="2" charset="77"/>
                <a:cs typeface="Poppins" pitchFamily="2" charset="77"/>
              </a:rPr>
              <a:t>hôtelière</a:t>
            </a:r>
            <a:r>
              <a:rPr lang="en-US" sz="2400" b="0" dirty="0">
                <a:solidFill>
                  <a:schemeClr val="tx1"/>
                </a:solidFill>
                <a:latin typeface="Poppins" pitchFamily="2" charset="77"/>
                <a:cs typeface="Poppins" pitchFamily="2" charset="77"/>
              </a:rPr>
              <a:t>, son </a:t>
            </a:r>
            <a:r>
              <a:rPr lang="en-US" sz="2400" b="0" dirty="0" err="1">
                <a:solidFill>
                  <a:schemeClr val="tx1"/>
                </a:solidFill>
                <a:latin typeface="Poppins" pitchFamily="2" charset="77"/>
                <a:cs typeface="Poppins" pitchFamily="2" charset="77"/>
              </a:rPr>
              <a:t>comportement</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exalté</a:t>
            </a:r>
            <a:r>
              <a:rPr lang="en-US" sz="2400" b="0" dirty="0">
                <a:solidFill>
                  <a:schemeClr val="tx1"/>
                </a:solidFill>
                <a:latin typeface="Poppins" pitchFamily="2" charset="77"/>
                <a:cs typeface="Poppins" pitchFamily="2" charset="77"/>
              </a:rPr>
              <a:t> le conduit </a:t>
            </a:r>
            <a:r>
              <a:rPr lang="en-US" sz="2400" b="0" dirty="0" err="1">
                <a:solidFill>
                  <a:schemeClr val="tx1"/>
                </a:solidFill>
                <a:latin typeface="Poppins" pitchFamily="2" charset="77"/>
                <a:cs typeface="Poppins" pitchFamily="2" charset="77"/>
              </a:rPr>
              <a:t>à</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l’hôpital</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psychiatrique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Quelques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années</a:t>
            </a:r>
            <a:r>
              <a:rPr lang="en-US" sz="2400" b="0" dirty="0">
                <a:solidFill>
                  <a:schemeClr val="tx1"/>
                </a:solidFill>
                <a:latin typeface="Poppins" pitchFamily="2" charset="77"/>
                <a:cs typeface="Poppins" pitchFamily="2" charset="77"/>
              </a:rPr>
              <a:t> plus tard, </a:t>
            </a:r>
            <a:r>
              <a:rPr lang="en-US" sz="2400" b="0" dirty="0" err="1">
                <a:solidFill>
                  <a:schemeClr val="tx1"/>
                </a:solidFill>
                <a:latin typeface="Poppins" pitchFamily="2" charset="77"/>
                <a:cs typeface="Poppins" pitchFamily="2" charset="77"/>
              </a:rPr>
              <a:t>une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seconde</a:t>
            </a:r>
            <a:r>
              <a:rPr lang="en-US" sz="2400" b="0" dirty="0">
                <a:solidFill>
                  <a:schemeClr val="tx1"/>
                </a:solidFill>
                <a:latin typeface="Poppins" pitchFamily="2" charset="77"/>
                <a:cs typeface="Poppins" pitchFamily="2" charset="77"/>
              </a:rPr>
              <a:t> crise frappe, le </a:t>
            </a:r>
            <a:r>
              <a:rPr lang="en-US" sz="2400" b="0" dirty="0" err="1">
                <a:solidFill>
                  <a:schemeClr val="tx1"/>
                </a:solidFill>
                <a:latin typeface="Poppins" pitchFamily="2" charset="77"/>
                <a:cs typeface="Poppins" pitchFamily="2" charset="77"/>
              </a:rPr>
              <a:t>faisant</a:t>
            </a:r>
            <a:r>
              <a:rPr lang="en-US" sz="2400" b="0" dirty="0">
                <a:solidFill>
                  <a:schemeClr val="tx1"/>
                </a:solidFill>
                <a:latin typeface="Poppins" pitchFamily="2" charset="77"/>
                <a:cs typeface="Poppins" pitchFamily="2" charset="77"/>
              </a:rPr>
              <a:t> choir d’un </a:t>
            </a:r>
            <a:r>
              <a:rPr lang="en-US" sz="2400" b="0" dirty="0" err="1">
                <a:solidFill>
                  <a:schemeClr val="tx1"/>
                </a:solidFill>
                <a:latin typeface="Poppins" pitchFamily="2" charset="77"/>
                <a:cs typeface="Poppins" pitchFamily="2" charset="77"/>
              </a:rPr>
              <a:t>état</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euphorique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à</a:t>
            </a:r>
            <a:r>
              <a:rPr lang="en-US" sz="2400" b="0" dirty="0">
                <a:solidFill>
                  <a:schemeClr val="tx1"/>
                </a:solidFill>
                <a:latin typeface="Poppins" pitchFamily="2" charset="77"/>
                <a:cs typeface="Poppins" pitchFamily="2" charset="77"/>
              </a:rPr>
              <a:t> un lit de Sainte-Anne. </a:t>
            </a:r>
            <a:br>
              <a:rPr lang="en-US" sz="2400" b="0" dirty="0">
                <a:solidFill>
                  <a:schemeClr val="tx1"/>
                </a:solidFill>
                <a:latin typeface="Poppins" pitchFamily="2" charset="77"/>
                <a:cs typeface="Poppins" pitchFamily="2" charset="77"/>
              </a:rPr>
            </a:br>
            <a:br>
              <a:rPr lang="en-US" sz="2400" b="0" dirty="0">
                <a:solidFill>
                  <a:schemeClr val="tx1"/>
                </a:solidFill>
                <a:latin typeface="Poppins" pitchFamily="2" charset="77"/>
                <a:cs typeface="Poppins" pitchFamily="2" charset="77"/>
              </a:rPr>
            </a:br>
            <a:r>
              <a:rPr lang="en-US" sz="2400" dirty="0">
                <a:solidFill>
                  <a:schemeClr val="tx1"/>
                </a:solidFill>
                <a:latin typeface="Poppins" pitchFamily="2" charset="77"/>
                <a:cs typeface="Poppins" pitchFamily="2" charset="77"/>
              </a:rPr>
              <a:t>Le diagnostic </a:t>
            </a:r>
            <a:r>
              <a:rPr lang="en-US" sz="2400" dirty="0" err="1">
                <a:solidFill>
                  <a:schemeClr val="tx1"/>
                </a:solidFill>
                <a:latin typeface="Poppins" pitchFamily="2" charset="77"/>
                <a:cs typeface="Poppins" pitchFamily="2" charset="77"/>
              </a:rPr>
              <a:t>s’impose</a:t>
            </a:r>
            <a:r>
              <a:rPr lang="en-US" sz="2400" dirty="0">
                <a:solidFill>
                  <a:schemeClr val="tx1"/>
                </a:solidFill>
                <a:latin typeface="Poppins" pitchFamily="2" charset="77"/>
                <a:cs typeface="Poppins" pitchFamily="2" charset="77"/>
              </a:rPr>
              <a:t> </a:t>
            </a:r>
            <a:r>
              <a:rPr lang="en-US" sz="2400" b="0" dirty="0">
                <a:solidFill>
                  <a:schemeClr val="tx1"/>
                </a:solidFill>
                <a:latin typeface="Poppins" pitchFamily="2" charset="77"/>
                <a:cs typeface="Poppins" pitchFamily="2" charset="77"/>
              </a:rPr>
              <a:t>: </a:t>
            </a:r>
            <a:r>
              <a:rPr lang="en-US" sz="2400" dirty="0">
                <a:solidFill>
                  <a:schemeClr val="tx1"/>
                </a:solidFill>
                <a:latin typeface="Poppins" pitchFamily="2" charset="77"/>
                <a:cs typeface="Poppins" pitchFamily="2" charset="77"/>
              </a:rPr>
              <a:t>François </a:t>
            </a:r>
            <a:r>
              <a:rPr lang="en-US" sz="2400" dirty="0" err="1">
                <a:solidFill>
                  <a:schemeClr val="tx1"/>
                </a:solidFill>
                <a:latin typeface="Poppins" pitchFamily="2" charset="77"/>
                <a:cs typeface="Poppins" pitchFamily="2" charset="77"/>
              </a:rPr>
              <a:t>est</a:t>
            </a:r>
            <a:r>
              <a:rPr lang="en-US" sz="2400" dirty="0">
                <a:solidFill>
                  <a:schemeClr val="tx1"/>
                </a:solidFill>
                <a:latin typeface="Poppins" pitchFamily="2" charset="77"/>
                <a:cs typeface="Poppins" pitchFamily="2" charset="77"/>
              </a:rPr>
              <a:t> </a:t>
            </a:r>
            <a:r>
              <a:rPr lang="en-US" sz="2400" dirty="0" err="1">
                <a:solidFill>
                  <a:schemeClr val="tx1"/>
                </a:solidFill>
                <a:latin typeface="Poppins" pitchFamily="2" charset="77"/>
                <a:cs typeface="Poppins" pitchFamily="2" charset="77"/>
              </a:rPr>
              <a:t>bipolaire</a:t>
            </a:r>
            <a:r>
              <a:rPr lang="en-US" sz="2400" b="0" dirty="0">
                <a:solidFill>
                  <a:schemeClr val="tx1"/>
                </a:solidFill>
                <a:latin typeface="Poppins" pitchFamily="2" charset="77"/>
                <a:cs typeface="Poppins" pitchFamily="2" charset="77"/>
              </a:rPr>
              <a:t>. De </a:t>
            </a:r>
            <a:r>
              <a:rPr lang="en-US" sz="2400" b="0" dirty="0" err="1">
                <a:solidFill>
                  <a:schemeClr val="tx1"/>
                </a:solidFill>
                <a:latin typeface="Poppins" pitchFamily="2" charset="77"/>
                <a:cs typeface="Poppins" pitchFamily="2" charset="77"/>
              </a:rPr>
              <a:t>traitements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en</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rechutes</a:t>
            </a:r>
            <a:r>
              <a:rPr lang="en-US" sz="2400" b="0" dirty="0">
                <a:solidFill>
                  <a:schemeClr val="tx1"/>
                </a:solidFill>
                <a:latin typeface="Poppins" pitchFamily="2" charset="77"/>
                <a:cs typeface="Poppins" pitchFamily="2" charset="77"/>
              </a:rPr>
              <a:t>, il </a:t>
            </a:r>
            <a:r>
              <a:rPr lang="en-US" sz="2400" b="0" dirty="0" err="1">
                <a:solidFill>
                  <a:schemeClr val="tx1"/>
                </a:solidFill>
                <a:latin typeface="Poppins" pitchFamily="2" charset="77"/>
                <a:cs typeface="Poppins" pitchFamily="2" charset="77"/>
              </a:rPr>
              <a:t>n’aura</a:t>
            </a:r>
            <a:r>
              <a:rPr lang="en-US" sz="2400" b="0" dirty="0">
                <a:solidFill>
                  <a:schemeClr val="tx1"/>
                </a:solidFill>
                <a:latin typeface="Poppins" pitchFamily="2" charset="77"/>
                <a:cs typeface="Poppins" pitchFamily="2" charset="77"/>
              </a:rPr>
              <a:t> de </a:t>
            </a:r>
            <a:r>
              <a:rPr lang="en-US" sz="2400" b="0" dirty="0" err="1">
                <a:solidFill>
                  <a:schemeClr val="tx1"/>
                </a:solidFill>
                <a:latin typeface="Poppins" pitchFamily="2" charset="77"/>
                <a:cs typeface="Poppins" pitchFamily="2" charset="77"/>
              </a:rPr>
              <a:t>cesse</a:t>
            </a:r>
            <a:r>
              <a:rPr lang="en-US" sz="2400" b="0" dirty="0">
                <a:solidFill>
                  <a:schemeClr val="tx1"/>
                </a:solidFill>
                <a:latin typeface="Poppins" pitchFamily="2" charset="77"/>
                <a:cs typeface="Poppins" pitchFamily="2" charset="77"/>
              </a:rPr>
              <a:t> de </a:t>
            </a:r>
            <a:r>
              <a:rPr lang="en-US" sz="2400" b="0" dirty="0" err="1">
                <a:solidFill>
                  <a:schemeClr val="tx1"/>
                </a:solidFill>
                <a:latin typeface="Poppins" pitchFamily="2" charset="77"/>
                <a:cs typeface="Poppins" pitchFamily="2" charset="77"/>
              </a:rPr>
              <a:t>lutter</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contre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une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maladie</a:t>
            </a:r>
            <a:r>
              <a:rPr lang="en-US" sz="2400" b="0" dirty="0">
                <a:solidFill>
                  <a:schemeClr val="tx1"/>
                </a:solidFill>
                <a:latin typeface="Poppins" pitchFamily="2" charset="77"/>
                <a:cs typeface="Poppins" pitchFamily="2" charset="77"/>
              </a:rPr>
              <a:t> qui </a:t>
            </a:r>
            <a:r>
              <a:rPr lang="en-US" sz="2400" b="0" dirty="0" err="1">
                <a:solidFill>
                  <a:schemeClr val="tx1"/>
                </a:solidFill>
                <a:latin typeface="Poppins" pitchFamily="2" charset="77"/>
                <a:cs typeface="Poppins" pitchFamily="2" charset="77"/>
              </a:rPr>
              <a:t>vous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soulève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très</a:t>
            </a:r>
            <a:r>
              <a:rPr lang="en-US" sz="2400" b="0" dirty="0">
                <a:solidFill>
                  <a:schemeClr val="tx1"/>
                </a:solidFill>
                <a:latin typeface="Poppins" pitchFamily="2" charset="77"/>
                <a:cs typeface="Poppins" pitchFamily="2" charset="77"/>
              </a:rPr>
              <a:t> haut, </a:t>
            </a:r>
            <a:r>
              <a:rPr lang="en-US" sz="2400" b="0" dirty="0" err="1">
                <a:solidFill>
                  <a:schemeClr val="tx1"/>
                </a:solidFill>
                <a:latin typeface="Poppins" pitchFamily="2" charset="77"/>
                <a:cs typeface="Poppins" pitchFamily="2" charset="77"/>
              </a:rPr>
              <a:t>avant</a:t>
            </a:r>
            <a:r>
              <a:rPr lang="en-US" sz="2400" b="0" dirty="0">
                <a:solidFill>
                  <a:schemeClr val="tx1"/>
                </a:solidFill>
                <a:latin typeface="Poppins" pitchFamily="2" charset="77"/>
                <a:cs typeface="Poppins" pitchFamily="2" charset="77"/>
              </a:rPr>
              <a:t> de </a:t>
            </a:r>
            <a:r>
              <a:rPr lang="en-US" sz="2400" b="0" dirty="0" err="1">
                <a:solidFill>
                  <a:schemeClr val="tx1"/>
                </a:solidFill>
                <a:latin typeface="Poppins" pitchFamily="2" charset="77"/>
                <a:cs typeface="Poppins" pitchFamily="2" charset="77"/>
              </a:rPr>
              <a:t>vous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emmener</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très</a:t>
            </a:r>
            <a:r>
              <a:rPr lang="en-US" sz="2400" b="0" dirty="0">
                <a:solidFill>
                  <a:schemeClr val="tx1"/>
                </a:solidFill>
                <a:latin typeface="Poppins" pitchFamily="2" charset="77"/>
                <a:cs typeface="Poppins" pitchFamily="2" charset="77"/>
              </a:rPr>
              <a:t> bas. Une </a:t>
            </a:r>
            <a:r>
              <a:rPr lang="en-US" sz="2400" b="0" dirty="0" err="1">
                <a:solidFill>
                  <a:schemeClr val="tx1"/>
                </a:solidFill>
                <a:latin typeface="Poppins" pitchFamily="2" charset="77"/>
                <a:cs typeface="Poppins" pitchFamily="2" charset="77"/>
              </a:rPr>
              <a:t>maladie</a:t>
            </a:r>
            <a:r>
              <a:rPr lang="en-US" sz="2400" b="0" dirty="0">
                <a:solidFill>
                  <a:schemeClr val="tx1"/>
                </a:solidFill>
                <a:latin typeface="Poppins" pitchFamily="2" charset="77"/>
                <a:cs typeface="Poppins" pitchFamily="2" charset="77"/>
              </a:rPr>
              <a:t> qui le </a:t>
            </a:r>
            <a:r>
              <a:rPr lang="en-US" sz="2400" b="0" dirty="0" err="1">
                <a:solidFill>
                  <a:schemeClr val="tx1"/>
                </a:solidFill>
                <a:latin typeface="Poppins" pitchFamily="2" charset="77"/>
                <a:cs typeface="Poppins" pitchFamily="2" charset="77"/>
              </a:rPr>
              <a:t>dévaste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lui</a:t>
            </a:r>
            <a:r>
              <a:rPr lang="en-US" sz="2400" b="0" dirty="0">
                <a:solidFill>
                  <a:schemeClr val="tx1"/>
                </a:solidFill>
                <a:latin typeface="Poppins" pitchFamily="2" charset="77"/>
                <a:cs typeface="Poppins" pitchFamily="2" charset="77"/>
              </a:rPr>
              <a:t> et </a:t>
            </a:r>
            <a:r>
              <a:rPr lang="en-US" sz="2400" b="0" dirty="0" err="1">
                <a:solidFill>
                  <a:schemeClr val="tx1"/>
                </a:solidFill>
                <a:latin typeface="Poppins" pitchFamily="2" charset="77"/>
                <a:cs typeface="Poppins" pitchFamily="2" charset="77"/>
              </a:rPr>
              <a:t>ses</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proches</a:t>
            </a:r>
            <a:r>
              <a:rPr lang="en-US" sz="2400" b="0" dirty="0">
                <a:solidFill>
                  <a:schemeClr val="tx1"/>
                </a:solidFill>
                <a:latin typeface="Poppins" pitchFamily="2" charset="77"/>
                <a:cs typeface="Poppins" pitchFamily="2" charset="77"/>
              </a:rPr>
              <a:t>. Une </a:t>
            </a:r>
            <a:r>
              <a:rPr lang="en-US" sz="2400" b="0" dirty="0" err="1">
                <a:solidFill>
                  <a:schemeClr val="tx1"/>
                </a:solidFill>
                <a:latin typeface="Poppins" pitchFamily="2" charset="77"/>
                <a:cs typeface="Poppins" pitchFamily="2" charset="77"/>
              </a:rPr>
              <a:t>maladie</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qu’il</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va</a:t>
            </a:r>
            <a:r>
              <a:rPr lang="en-US" sz="2400" b="0" dirty="0">
                <a:solidFill>
                  <a:schemeClr val="tx1"/>
                </a:solidFill>
                <a:latin typeface="Poppins" pitchFamily="2" charset="77"/>
                <a:cs typeface="Poppins" pitchFamily="2" charset="77"/>
              </a:rPr>
              <a:t> </a:t>
            </a:r>
            <a:r>
              <a:rPr lang="en-US" sz="2400" b="0" dirty="0" err="1">
                <a:solidFill>
                  <a:schemeClr val="tx1"/>
                </a:solidFill>
                <a:latin typeface="Poppins" pitchFamily="2" charset="77"/>
                <a:cs typeface="Poppins" pitchFamily="2" charset="77"/>
              </a:rPr>
              <a:t>surmonter</a:t>
            </a:r>
            <a:r>
              <a:rPr lang="en-US" sz="2400" b="0" dirty="0">
                <a:solidFill>
                  <a:schemeClr val="tx1"/>
                </a:solidFill>
                <a:latin typeface="Poppins" pitchFamily="2" charset="77"/>
                <a:cs typeface="Poppins" pitchFamily="2" charset="77"/>
              </a:rPr>
              <a:t>...</a:t>
            </a:r>
          </a:p>
        </p:txBody>
      </p:sp>
      <p:sp>
        <p:nvSpPr>
          <p:cNvPr id="19" name="Freeform: Shape 18">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7265826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189FDED-462D-CB4A-BC75-94297646714C}"/>
              </a:ext>
            </a:extLst>
          </p:cNvPr>
          <p:cNvPicPr>
            <a:picLocks noGrp="1" noChangeAspect="1"/>
          </p:cNvPicPr>
          <p:nvPr>
            <p:ph idx="1"/>
          </p:nvPr>
        </p:nvPicPr>
        <p:blipFill>
          <a:blip r:embed="rId2"/>
          <a:stretch>
            <a:fillRect/>
          </a:stretch>
        </p:blipFill>
        <p:spPr>
          <a:xfrm>
            <a:off x="4024277" y="873202"/>
            <a:ext cx="4143447" cy="4133088"/>
          </a:xfrm>
          <a:prstGeom prst="rect">
            <a:avLst/>
          </a:prstGeom>
        </p:spPr>
      </p:pic>
      <p:sp>
        <p:nvSpPr>
          <p:cNvPr id="6" name="ZoneTexte 5">
            <a:extLst>
              <a:ext uri="{FF2B5EF4-FFF2-40B4-BE49-F238E27FC236}">
                <a16:creationId xmlns:a16="http://schemas.microsoft.com/office/drawing/2014/main" id="{DFDE24A6-351E-1F43-BAE9-7245936B6B13}"/>
              </a:ext>
            </a:extLst>
          </p:cNvPr>
          <p:cNvSpPr txBox="1"/>
          <p:nvPr/>
        </p:nvSpPr>
        <p:spPr>
          <a:xfrm>
            <a:off x="4024277" y="6079888"/>
            <a:ext cx="7370929" cy="523220"/>
          </a:xfrm>
          <a:prstGeom prst="rect">
            <a:avLst/>
          </a:prstGeom>
          <a:noFill/>
        </p:spPr>
        <p:txBody>
          <a:bodyPr wrap="none" rtlCol="0">
            <a:spAutoFit/>
          </a:bodyPr>
          <a:lstStyle/>
          <a:p>
            <a:r>
              <a:rPr lang="fr-FR" sz="2800" dirty="0">
                <a:latin typeface="Poppins" pitchFamily="2" charset="77"/>
                <a:cs typeface="Poppins" pitchFamily="2" charset="77"/>
              </a:rPr>
              <a:t>Premier intervenant(e) dans un instant…</a:t>
            </a:r>
          </a:p>
        </p:txBody>
      </p:sp>
    </p:spTree>
    <p:extLst>
      <p:ext uri="{BB962C8B-B14F-4D97-AF65-F5344CB8AC3E}">
        <p14:creationId xmlns:p14="http://schemas.microsoft.com/office/powerpoint/2010/main" val="187810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8" name="Rectangle 33">
            <a:extLst>
              <a:ext uri="{FF2B5EF4-FFF2-40B4-BE49-F238E27FC236}">
                <a16:creationId xmlns:a16="http://schemas.microsoft.com/office/drawing/2014/main" id="{1C2647E2-7D2F-4C4F-872B-ACE1717F5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5">
            <a:extLst>
              <a:ext uri="{FF2B5EF4-FFF2-40B4-BE49-F238E27FC236}">
                <a16:creationId xmlns:a16="http://schemas.microsoft.com/office/drawing/2014/main" id="{77D413C2-1363-4D2E-97D4-7F3549760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7057118" cy="6858000"/>
          </a:xfrm>
          <a:custGeom>
            <a:avLst/>
            <a:gdLst>
              <a:gd name="connsiteX0" fmla="*/ 0 w 7057118"/>
              <a:gd name="connsiteY0" fmla="*/ 0 h 6858000"/>
              <a:gd name="connsiteX1" fmla="*/ 2420113 w 7057118"/>
              <a:gd name="connsiteY1" fmla="*/ 0 h 6858000"/>
              <a:gd name="connsiteX2" fmla="*/ 2496703 w 7057118"/>
              <a:gd name="connsiteY2" fmla="*/ 0 h 6858000"/>
              <a:gd name="connsiteX3" fmla="*/ 7057118 w 7057118"/>
              <a:gd name="connsiteY3" fmla="*/ 0 h 6858000"/>
              <a:gd name="connsiteX4" fmla="*/ 7057118 w 7057118"/>
              <a:gd name="connsiteY4" fmla="*/ 1900238 h 6858000"/>
              <a:gd name="connsiteX5" fmla="*/ 6686702 w 7057118"/>
              <a:gd name="connsiteY5" fmla="*/ 2178050 h 6858000"/>
              <a:gd name="connsiteX6" fmla="*/ 6682468 w 7057118"/>
              <a:gd name="connsiteY6" fmla="*/ 2184400 h 6858000"/>
              <a:gd name="connsiteX7" fmla="*/ 6676118 w 7057118"/>
              <a:gd name="connsiteY7" fmla="*/ 2193925 h 6858000"/>
              <a:gd name="connsiteX8" fmla="*/ 6669768 w 7057118"/>
              <a:gd name="connsiteY8" fmla="*/ 2201863 h 6858000"/>
              <a:gd name="connsiteX9" fmla="*/ 6669768 w 7057118"/>
              <a:gd name="connsiteY9" fmla="*/ 2211388 h 6858000"/>
              <a:gd name="connsiteX10" fmla="*/ 6669768 w 7057118"/>
              <a:gd name="connsiteY10" fmla="*/ 2220913 h 6858000"/>
              <a:gd name="connsiteX11" fmla="*/ 6676118 w 7057118"/>
              <a:gd name="connsiteY11" fmla="*/ 2228850 h 6858000"/>
              <a:gd name="connsiteX12" fmla="*/ 6682468 w 7057118"/>
              <a:gd name="connsiteY12" fmla="*/ 2238375 h 6858000"/>
              <a:gd name="connsiteX13" fmla="*/ 6686702 w 7057118"/>
              <a:gd name="connsiteY13" fmla="*/ 2244725 h 6858000"/>
              <a:gd name="connsiteX14" fmla="*/ 7057118 w 7057118"/>
              <a:gd name="connsiteY14" fmla="*/ 2522538 h 6858000"/>
              <a:gd name="connsiteX15" fmla="*/ 7057118 w 7057118"/>
              <a:gd name="connsiteY15" fmla="*/ 6858000 h 6858000"/>
              <a:gd name="connsiteX16" fmla="*/ 2496703 w 7057118"/>
              <a:gd name="connsiteY16" fmla="*/ 6858000 h 6858000"/>
              <a:gd name="connsiteX17" fmla="*/ 2420113 w 7057118"/>
              <a:gd name="connsiteY17" fmla="*/ 6858000 h 6858000"/>
              <a:gd name="connsiteX18" fmla="*/ 0 w 7057118"/>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7118" h="6858000">
                <a:moveTo>
                  <a:pt x="0" y="0"/>
                </a:moveTo>
                <a:lnTo>
                  <a:pt x="2420113" y="0"/>
                </a:lnTo>
                <a:lnTo>
                  <a:pt x="2496703" y="0"/>
                </a:lnTo>
                <a:lnTo>
                  <a:pt x="7057118" y="0"/>
                </a:lnTo>
                <a:lnTo>
                  <a:pt x="7057118" y="1900238"/>
                </a:lnTo>
                <a:lnTo>
                  <a:pt x="6686702" y="2178050"/>
                </a:lnTo>
                <a:lnTo>
                  <a:pt x="6682468" y="2184400"/>
                </a:lnTo>
                <a:lnTo>
                  <a:pt x="6676118" y="2193925"/>
                </a:lnTo>
                <a:lnTo>
                  <a:pt x="6669768" y="2201863"/>
                </a:lnTo>
                <a:lnTo>
                  <a:pt x="6669768" y="2211388"/>
                </a:lnTo>
                <a:lnTo>
                  <a:pt x="6669768" y="2220913"/>
                </a:lnTo>
                <a:lnTo>
                  <a:pt x="6676118" y="2228850"/>
                </a:lnTo>
                <a:lnTo>
                  <a:pt x="6682468" y="2238375"/>
                </a:lnTo>
                <a:lnTo>
                  <a:pt x="6686702" y="2244725"/>
                </a:lnTo>
                <a:lnTo>
                  <a:pt x="7057118" y="2522538"/>
                </a:lnTo>
                <a:lnTo>
                  <a:pt x="7057118" y="6858000"/>
                </a:lnTo>
                <a:lnTo>
                  <a:pt x="2496703" y="6858000"/>
                </a:lnTo>
                <a:lnTo>
                  <a:pt x="2420113"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solidFill>
              <a:schemeClr val="accent1"/>
            </a:solid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5A7B78EE-5729-9A47-90CE-4104F79FFE8C}"/>
              </a:ext>
            </a:extLst>
          </p:cNvPr>
          <p:cNvSpPr>
            <a:spLocks noGrp="1"/>
          </p:cNvSpPr>
          <p:nvPr>
            <p:ph type="title"/>
          </p:nvPr>
        </p:nvSpPr>
        <p:spPr>
          <a:xfrm>
            <a:off x="451514" y="1600200"/>
            <a:ext cx="6020987" cy="4441161"/>
          </a:xfrm>
        </p:spPr>
        <p:txBody>
          <a:bodyPr vert="horz" lIns="91440" tIns="45720" rIns="91440" bIns="45720" rtlCol="0" anchor="t">
            <a:normAutofit fontScale="90000"/>
          </a:bodyPr>
          <a:lstStyle/>
          <a:p>
            <a:pPr algn="r">
              <a:lnSpc>
                <a:spcPct val="90000"/>
              </a:lnSpc>
            </a:pPr>
            <a:r>
              <a:rPr lang="en-US" sz="3100" b="0" dirty="0">
                <a:latin typeface="Poppins Medium" pitchFamily="2" charset="77"/>
                <a:cs typeface="Poppins Medium" pitchFamily="2" charset="77"/>
              </a:rPr>
              <a:t>Il faut </a:t>
            </a:r>
            <a:r>
              <a:rPr lang="en-US" sz="3100" b="0" dirty="0" err="1">
                <a:latin typeface="Poppins Medium" pitchFamily="2" charset="77"/>
                <a:cs typeface="Poppins Medium" pitchFamily="2" charset="77"/>
              </a:rPr>
              <a:t>s’accepter</a:t>
            </a:r>
            <a:r>
              <a:rPr lang="en-US" sz="3100" b="0" dirty="0">
                <a:latin typeface="Poppins Medium" pitchFamily="2" charset="77"/>
                <a:cs typeface="Poppins Medium" pitchFamily="2" charset="77"/>
              </a:rPr>
              <a:t>, avec </a:t>
            </a:r>
            <a:r>
              <a:rPr lang="en-US" sz="3100" b="0" dirty="0" err="1">
                <a:latin typeface="Poppins Medium" pitchFamily="2" charset="77"/>
                <a:cs typeface="Poppins Medium" pitchFamily="2" charset="77"/>
              </a:rPr>
              <a:t>ses</a:t>
            </a:r>
            <a:r>
              <a:rPr lang="en-US" sz="3100" b="0" dirty="0">
                <a:latin typeface="Poppins Medium" pitchFamily="2" charset="77"/>
                <a:cs typeface="Poppins Medium" pitchFamily="2" charset="77"/>
              </a:rPr>
              <a:t> zones </a:t>
            </a:r>
            <a:r>
              <a:rPr lang="en-US" sz="3100" b="0" dirty="0" err="1">
                <a:latin typeface="Poppins Medium" pitchFamily="2" charset="77"/>
                <a:cs typeface="Poppins Medium" pitchFamily="2" charset="77"/>
              </a:rPr>
              <a:t>d’ombres</a:t>
            </a:r>
            <a:r>
              <a:rPr lang="en-US" sz="3100" b="0" dirty="0">
                <a:latin typeface="Poppins Medium" pitchFamily="2" charset="77"/>
                <a:cs typeface="Poppins Medium" pitchFamily="2" charset="77"/>
              </a:rPr>
              <a:t> et de lumière, nous </a:t>
            </a:r>
            <a:r>
              <a:rPr lang="en-US" sz="3100" b="0" dirty="0" err="1">
                <a:latin typeface="Poppins Medium" pitchFamily="2" charset="77"/>
                <a:cs typeface="Poppins Medium" pitchFamily="2" charset="77"/>
              </a:rPr>
              <a:t>dit</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ce</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récit</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passionnant</a:t>
            </a:r>
            <a:r>
              <a:rPr lang="en-US" sz="3100" b="0" dirty="0">
                <a:latin typeface="Poppins Medium" pitchFamily="2" charset="77"/>
                <a:cs typeface="Poppins Medium" pitchFamily="2" charset="77"/>
              </a:rPr>
              <a:t>,</a:t>
            </a:r>
            <a:br>
              <a:rPr lang="en-US" sz="3100" b="0" dirty="0">
                <a:latin typeface="Poppins Medium" pitchFamily="2" charset="77"/>
                <a:cs typeface="Poppins Medium" pitchFamily="2" charset="77"/>
              </a:rPr>
            </a:br>
            <a:r>
              <a:rPr lang="en-US" sz="3100" b="0" dirty="0">
                <a:latin typeface="Poppins Medium" pitchFamily="2" charset="77"/>
                <a:cs typeface="Poppins Medium" pitchFamily="2" charset="77"/>
              </a:rPr>
              <a:t>pour </a:t>
            </a:r>
            <a:r>
              <a:rPr lang="en-US" sz="3100" b="0" dirty="0" err="1">
                <a:latin typeface="Poppins Medium" pitchFamily="2" charset="77"/>
                <a:cs typeface="Poppins Medium" pitchFamily="2" charset="77"/>
              </a:rPr>
              <a:t>comprendre</a:t>
            </a:r>
            <a:r>
              <a:rPr lang="en-US" sz="3100" b="0" dirty="0">
                <a:latin typeface="Poppins Medium" pitchFamily="2" charset="77"/>
                <a:cs typeface="Poppins Medium" pitchFamily="2" charset="77"/>
              </a:rPr>
              <a:t> qui </a:t>
            </a:r>
            <a:r>
              <a:rPr lang="en-US" sz="3100" b="0" dirty="0" err="1">
                <a:latin typeface="Poppins Medium" pitchFamily="2" charset="77"/>
                <a:cs typeface="Poppins Medium" pitchFamily="2" charset="77"/>
              </a:rPr>
              <a:t>l’on</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est</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vraiment</a:t>
            </a:r>
            <a:r>
              <a:rPr lang="en-US" sz="3100" b="0" dirty="0">
                <a:latin typeface="Poppins Medium" pitchFamily="2" charset="77"/>
                <a:cs typeface="Poppins Medium" pitchFamily="2" charset="77"/>
              </a:rPr>
              <a:t> et </a:t>
            </a:r>
            <a:r>
              <a:rPr lang="en-US" sz="3100" b="0" dirty="0" err="1">
                <a:latin typeface="Poppins Medium" pitchFamily="2" charset="77"/>
                <a:cs typeface="Poppins Medium" pitchFamily="2" charset="77"/>
              </a:rPr>
              <a:t>avoir</a:t>
            </a:r>
            <a:r>
              <a:rPr lang="en-US" sz="3100" b="0" dirty="0">
                <a:latin typeface="Poppins Medium" pitchFamily="2" charset="77"/>
                <a:cs typeface="Poppins Medium" pitchFamily="2" charset="77"/>
              </a:rPr>
              <a:t> la force de tout </a:t>
            </a:r>
            <a:r>
              <a:rPr lang="en-US" sz="3100" b="0" dirty="0" err="1">
                <a:latin typeface="Poppins Medium" pitchFamily="2" charset="77"/>
                <a:cs typeface="Poppins Medium" pitchFamily="2" charset="77"/>
              </a:rPr>
              <a:t>reconstruire</a:t>
            </a:r>
            <a:r>
              <a:rPr lang="en-US" sz="3100" b="0" dirty="0">
                <a:latin typeface="Poppins Medium" pitchFamily="2" charset="77"/>
                <a:cs typeface="Poppins Medium" pitchFamily="2" charset="77"/>
              </a:rPr>
              <a:t>.</a:t>
            </a:r>
            <a:br>
              <a:rPr lang="en-US" sz="3100" b="0" dirty="0">
                <a:latin typeface="Poppins Medium" pitchFamily="2" charset="77"/>
                <a:cs typeface="Poppins Medium" pitchFamily="2" charset="77"/>
              </a:rPr>
            </a:br>
            <a:r>
              <a:rPr lang="en-US" sz="3100" b="0" dirty="0">
                <a:latin typeface="Poppins Medium" pitchFamily="2" charset="77"/>
                <a:cs typeface="Poppins Medium" pitchFamily="2" charset="77"/>
              </a:rPr>
              <a:t>La </a:t>
            </a:r>
            <a:r>
              <a:rPr lang="en-US" sz="3100" b="0" dirty="0" err="1">
                <a:latin typeface="Poppins Medium" pitchFamily="2" charset="77"/>
                <a:cs typeface="Poppins Medium" pitchFamily="2" charset="77"/>
              </a:rPr>
              <a:t>bipolarité</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est</a:t>
            </a:r>
            <a:r>
              <a:rPr lang="en-US" sz="3100" b="0" dirty="0">
                <a:latin typeface="Poppins Medium" pitchFamily="2" charset="77"/>
                <a:cs typeface="Poppins Medium" pitchFamily="2" charset="77"/>
              </a:rPr>
              <a:t> un trouble de </a:t>
            </a:r>
            <a:r>
              <a:rPr lang="en-US" sz="3100" b="0" dirty="0" err="1">
                <a:latin typeface="Poppins Medium" pitchFamily="2" charset="77"/>
                <a:cs typeface="Poppins Medium" pitchFamily="2" charset="77"/>
              </a:rPr>
              <a:t>l’humeur</a:t>
            </a:r>
            <a:r>
              <a:rPr lang="en-US" sz="3100" b="0" dirty="0">
                <a:latin typeface="Poppins Medium" pitchFamily="2" charset="77"/>
                <a:cs typeface="Poppins Medium" pitchFamily="2" charset="77"/>
              </a:rPr>
              <a:t> qui </a:t>
            </a:r>
            <a:r>
              <a:rPr lang="en-US" sz="3100" b="0" dirty="0" err="1">
                <a:latin typeface="Poppins Medium" pitchFamily="2" charset="77"/>
                <a:cs typeface="Poppins Medium" pitchFamily="2" charset="77"/>
              </a:rPr>
              <a:t>engendre</a:t>
            </a:r>
            <a:r>
              <a:rPr lang="en-US" sz="3100" b="0" dirty="0">
                <a:latin typeface="Poppins Medium" pitchFamily="2" charset="77"/>
                <a:cs typeface="Poppins Medium" pitchFamily="2" charset="77"/>
              </a:rPr>
              <a:t> des </a:t>
            </a:r>
            <a:r>
              <a:rPr lang="en-US" sz="3100" b="0" dirty="0" err="1">
                <a:latin typeface="Poppins Medium" pitchFamily="2" charset="77"/>
                <a:cs typeface="Poppins Medium" pitchFamily="2" charset="77"/>
              </a:rPr>
              <a:t>périodes</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maniaques</a:t>
            </a:r>
            <a:r>
              <a:rPr lang="en-US" sz="3100" b="0" dirty="0">
                <a:latin typeface="Poppins Medium" pitchFamily="2" charset="77"/>
                <a:cs typeface="Poppins Medium" pitchFamily="2" charset="77"/>
              </a:rPr>
              <a:t> et des</a:t>
            </a:r>
            <a:br>
              <a:rPr lang="en-US" sz="3100" b="0" dirty="0">
                <a:latin typeface="Poppins Medium" pitchFamily="2" charset="77"/>
                <a:cs typeface="Poppins Medium" pitchFamily="2" charset="77"/>
              </a:rPr>
            </a:br>
            <a:r>
              <a:rPr lang="en-US" sz="3100" b="0" dirty="0">
                <a:latin typeface="Poppins Medium" pitchFamily="2" charset="77"/>
                <a:cs typeface="Poppins Medium" pitchFamily="2" charset="77"/>
              </a:rPr>
              <a:t>phases </a:t>
            </a:r>
            <a:r>
              <a:rPr lang="en-US" sz="3100" b="0" dirty="0" err="1">
                <a:latin typeface="Poppins Medium" pitchFamily="2" charset="77"/>
                <a:cs typeface="Poppins Medium" pitchFamily="2" charset="77"/>
              </a:rPr>
              <a:t>dépressives</a:t>
            </a:r>
            <a:r>
              <a:rPr lang="en-US" sz="3100" b="0" dirty="0">
                <a:latin typeface="Poppins Medium" pitchFamily="2" charset="77"/>
                <a:cs typeface="Poppins Medium" pitchFamily="2" charset="77"/>
              </a:rPr>
              <a:t> </a:t>
            </a:r>
            <a:r>
              <a:rPr lang="en-US" sz="3100" b="0" dirty="0" err="1">
                <a:latin typeface="Poppins Medium" pitchFamily="2" charset="77"/>
                <a:cs typeface="Poppins Medium" pitchFamily="2" charset="77"/>
              </a:rPr>
              <a:t>sévères</a:t>
            </a:r>
            <a:r>
              <a:rPr lang="en-US" sz="3100" b="0" dirty="0">
                <a:latin typeface="Poppins Medium" pitchFamily="2" charset="77"/>
                <a:cs typeface="Poppins Medium" pitchFamily="2" charset="77"/>
              </a:rPr>
              <a:t>.</a:t>
            </a:r>
          </a:p>
        </p:txBody>
      </p:sp>
      <p:pic>
        <p:nvPicPr>
          <p:cNvPr id="13" name="Espace réservé du contenu 12" descr="Une image contenant texte&#10;&#10;Description générée automatiquement">
            <a:extLst>
              <a:ext uri="{FF2B5EF4-FFF2-40B4-BE49-F238E27FC236}">
                <a16:creationId xmlns:a16="http://schemas.microsoft.com/office/drawing/2014/main" id="{278ADEBC-FBF6-BB49-B66D-EB531E74B281}"/>
              </a:ext>
            </a:extLst>
          </p:cNvPr>
          <p:cNvPicPr>
            <a:picLocks noGrp="1" noChangeAspect="1"/>
          </p:cNvPicPr>
          <p:nvPr>
            <p:ph idx="1"/>
          </p:nvPr>
        </p:nvPicPr>
        <p:blipFill>
          <a:blip r:embed="rId3"/>
          <a:stretch>
            <a:fillRect/>
          </a:stretch>
        </p:blipFill>
        <p:spPr>
          <a:xfrm>
            <a:off x="8248095" y="643467"/>
            <a:ext cx="2752927" cy="539789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76376600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7282" name="Titre 1">
            <a:extLst>
              <a:ext uri="{FF2B5EF4-FFF2-40B4-BE49-F238E27FC236}">
                <a16:creationId xmlns:a16="http://schemas.microsoft.com/office/drawing/2014/main" id="{90E0FDF8-3195-1B46-831D-4ECE4003533B}"/>
              </a:ext>
            </a:extLst>
          </p:cNvPr>
          <p:cNvSpPr>
            <a:spLocks noGrp="1"/>
          </p:cNvSpPr>
          <p:nvPr>
            <p:ph type="title"/>
          </p:nvPr>
        </p:nvSpPr>
        <p:spPr>
          <a:xfrm>
            <a:off x="451515" y="1734857"/>
            <a:ext cx="3765483" cy="3388287"/>
          </a:xfrm>
        </p:spPr>
        <p:txBody>
          <a:bodyPr anchor="ctr">
            <a:normAutofit/>
          </a:bodyPr>
          <a:lstStyle/>
          <a:p>
            <a:r>
              <a:rPr lang="fr-FR" altLang="fr-FR" dirty="0">
                <a:latin typeface="Poppins SemiBold" pitchFamily="2" charset="77"/>
                <a:cs typeface="Poppins SemiBold" pitchFamily="2" charset="77"/>
              </a:rPr>
              <a:t>DES QUESTIONS ? </a:t>
            </a:r>
            <a:endParaRPr lang="fr-BE" altLang="fr-FR" dirty="0">
              <a:latin typeface="Poppins SemiBold" pitchFamily="2" charset="77"/>
              <a:cs typeface="Poppins SemiBold" pitchFamily="2" charset="77"/>
            </a:endParaRPr>
          </a:p>
        </p:txBody>
      </p:sp>
      <p:sp>
        <p:nvSpPr>
          <p:cNvPr id="97283" name="Espace réservé du contenu 2">
            <a:extLst>
              <a:ext uri="{FF2B5EF4-FFF2-40B4-BE49-F238E27FC236}">
                <a16:creationId xmlns:a16="http://schemas.microsoft.com/office/drawing/2014/main" id="{A3FB3D7E-A7C7-3E4A-AD32-DB75277ACBDB}"/>
              </a:ext>
            </a:extLst>
          </p:cNvPr>
          <p:cNvSpPr>
            <a:spLocks noGrp="1"/>
          </p:cNvSpPr>
          <p:nvPr>
            <p:ph idx="1"/>
          </p:nvPr>
        </p:nvSpPr>
        <p:spPr>
          <a:xfrm>
            <a:off x="6008068" y="978993"/>
            <a:ext cx="5365218" cy="4900014"/>
          </a:xfrm>
          <a:effectLst/>
        </p:spPr>
        <p:txBody>
          <a:bodyPr>
            <a:normAutofit/>
          </a:bodyPr>
          <a:lstStyle/>
          <a:p>
            <a:pPr marL="0" indent="0">
              <a:spcBef>
                <a:spcPts val="1600"/>
              </a:spcBef>
              <a:buClr>
                <a:srgbClr val="7C458B"/>
              </a:buClr>
              <a:buNone/>
            </a:pPr>
            <a:r>
              <a:rPr lang="fr-FR" altLang="fr-FR" sz="4000" dirty="0">
                <a:latin typeface="Poppins" pitchFamily="2" charset="77"/>
                <a:cs typeface="Poppins" pitchFamily="2" charset="77"/>
                <a:sym typeface="Wingdings" pitchFamily="2" charset="2"/>
              </a:rPr>
              <a:t>À VOUS LA PAROLE</a:t>
            </a:r>
            <a:endParaRPr lang="fr-BE" altLang="fr-FR" sz="4000" dirty="0">
              <a:latin typeface="Poppins" pitchFamily="2" charset="77"/>
              <a:cs typeface="Poppins" pitchFamily="2" charset="77"/>
            </a:endParaRPr>
          </a:p>
        </p:txBody>
      </p:sp>
    </p:spTree>
    <p:extLst>
      <p:ext uri="{BB962C8B-B14F-4D97-AF65-F5344CB8AC3E}">
        <p14:creationId xmlns:p14="http://schemas.microsoft.com/office/powerpoint/2010/main" val="3701222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airplane"/>
      </p:transition>
    </mc:Choice>
    <mc:Fallback xmlns="">
      <p:transition spd="slow" advTm="2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Freeform: Shape 11">
            <a:extLst>
              <a:ext uri="{FF2B5EF4-FFF2-40B4-BE49-F238E27FC236}">
                <a16:creationId xmlns:a16="http://schemas.microsoft.com/office/drawing/2014/main" id="{9610F818-219E-491F-887F-B078103BA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39895"/>
            <a:ext cx="12192000" cy="3118104"/>
          </a:xfrm>
          <a:custGeom>
            <a:avLst/>
            <a:gdLst>
              <a:gd name="connsiteX0" fmla="*/ 0 w 12192000"/>
              <a:gd name="connsiteY0" fmla="*/ 0 h 3118104"/>
              <a:gd name="connsiteX1" fmla="*/ 3676329 w 12192000"/>
              <a:gd name="connsiteY1" fmla="*/ 0 h 3118104"/>
              <a:gd name="connsiteX2" fmla="*/ 5595257 w 12192000"/>
              <a:gd name="connsiteY2" fmla="*/ 0 h 3118104"/>
              <a:gd name="connsiteX3" fmla="*/ 5672349 w 12192000"/>
              <a:gd name="connsiteY3" fmla="*/ 0 h 3118104"/>
              <a:gd name="connsiteX4" fmla="*/ 6053347 w 12192000"/>
              <a:gd name="connsiteY4" fmla="*/ 263783 h 3118104"/>
              <a:gd name="connsiteX5" fmla="*/ 6061813 w 12192000"/>
              <a:gd name="connsiteY5" fmla="*/ 266713 h 3118104"/>
              <a:gd name="connsiteX6" fmla="*/ 6074513 w 12192000"/>
              <a:gd name="connsiteY6" fmla="*/ 271110 h 3118104"/>
              <a:gd name="connsiteX7" fmla="*/ 6087212 w 12192000"/>
              <a:gd name="connsiteY7" fmla="*/ 275506 h 3118104"/>
              <a:gd name="connsiteX8" fmla="*/ 6097797 w 12192000"/>
              <a:gd name="connsiteY8" fmla="*/ 275506 h 3118104"/>
              <a:gd name="connsiteX9" fmla="*/ 6110496 w 12192000"/>
              <a:gd name="connsiteY9" fmla="*/ 275506 h 3118104"/>
              <a:gd name="connsiteX10" fmla="*/ 6121079 w 12192000"/>
              <a:gd name="connsiteY10" fmla="*/ 271110 h 3118104"/>
              <a:gd name="connsiteX11" fmla="*/ 6133779 w 12192000"/>
              <a:gd name="connsiteY11" fmla="*/ 266713 h 3118104"/>
              <a:gd name="connsiteX12" fmla="*/ 6142246 w 12192000"/>
              <a:gd name="connsiteY12" fmla="*/ 263783 h 3118104"/>
              <a:gd name="connsiteX13" fmla="*/ 6523247 w 12192000"/>
              <a:gd name="connsiteY13" fmla="*/ 0 h 3118104"/>
              <a:gd name="connsiteX14" fmla="*/ 6596743 w 12192000"/>
              <a:gd name="connsiteY14" fmla="*/ 0 h 3118104"/>
              <a:gd name="connsiteX15" fmla="*/ 12186115 w 12192000"/>
              <a:gd name="connsiteY15" fmla="*/ 0 h 3118104"/>
              <a:gd name="connsiteX16" fmla="*/ 12192000 w 12192000"/>
              <a:gd name="connsiteY16" fmla="*/ 0 h 3118104"/>
              <a:gd name="connsiteX17" fmla="*/ 12192000 w 12192000"/>
              <a:gd name="connsiteY17" fmla="*/ 3118104 h 3118104"/>
              <a:gd name="connsiteX18" fmla="*/ 7728858 w 12192000"/>
              <a:gd name="connsiteY18" fmla="*/ 3118104 h 3118104"/>
              <a:gd name="connsiteX19" fmla="*/ 6596743 w 12192000"/>
              <a:gd name="connsiteY19" fmla="*/ 3118104 h 3118104"/>
              <a:gd name="connsiteX20" fmla="*/ 5595257 w 12192000"/>
              <a:gd name="connsiteY20" fmla="*/ 3118104 h 3118104"/>
              <a:gd name="connsiteX21" fmla="*/ 2906487 w 12192000"/>
              <a:gd name="connsiteY21" fmla="*/ 3118104 h 3118104"/>
              <a:gd name="connsiteX22" fmla="*/ 0 w 12192000"/>
              <a:gd name="connsiteY22" fmla="*/ 3118104 h 31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3118104">
                <a:moveTo>
                  <a:pt x="0" y="0"/>
                </a:moveTo>
                <a:lnTo>
                  <a:pt x="3676329" y="0"/>
                </a:lnTo>
                <a:lnTo>
                  <a:pt x="5595257" y="0"/>
                </a:lnTo>
                <a:lnTo>
                  <a:pt x="5672349" y="0"/>
                </a:lnTo>
                <a:lnTo>
                  <a:pt x="6053347" y="263783"/>
                </a:lnTo>
                <a:lnTo>
                  <a:pt x="6061813" y="266713"/>
                </a:lnTo>
                <a:lnTo>
                  <a:pt x="6074513" y="271110"/>
                </a:lnTo>
                <a:lnTo>
                  <a:pt x="6087212" y="275506"/>
                </a:lnTo>
                <a:lnTo>
                  <a:pt x="6097797" y="275506"/>
                </a:lnTo>
                <a:lnTo>
                  <a:pt x="6110496" y="275506"/>
                </a:lnTo>
                <a:lnTo>
                  <a:pt x="6121079" y="271110"/>
                </a:lnTo>
                <a:lnTo>
                  <a:pt x="6133779" y="266713"/>
                </a:lnTo>
                <a:lnTo>
                  <a:pt x="6142246" y="263783"/>
                </a:lnTo>
                <a:lnTo>
                  <a:pt x="6523247" y="0"/>
                </a:lnTo>
                <a:lnTo>
                  <a:pt x="6596743" y="0"/>
                </a:lnTo>
                <a:lnTo>
                  <a:pt x="12186115" y="0"/>
                </a:lnTo>
                <a:lnTo>
                  <a:pt x="12192000" y="0"/>
                </a:lnTo>
                <a:lnTo>
                  <a:pt x="12192000" y="3118104"/>
                </a:lnTo>
                <a:lnTo>
                  <a:pt x="7728858" y="3118104"/>
                </a:lnTo>
                <a:lnTo>
                  <a:pt x="6596743" y="3118104"/>
                </a:lnTo>
                <a:lnTo>
                  <a:pt x="5595257" y="3118104"/>
                </a:lnTo>
                <a:lnTo>
                  <a:pt x="2906487" y="3118104"/>
                </a:lnTo>
                <a:lnTo>
                  <a:pt x="0" y="3118104"/>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15DA13C-570E-F947-802A-9B51B69974FB}"/>
              </a:ext>
            </a:extLst>
          </p:cNvPr>
          <p:cNvSpPr>
            <a:spLocks noGrp="1"/>
          </p:cNvSpPr>
          <p:nvPr>
            <p:ph type="title"/>
          </p:nvPr>
        </p:nvSpPr>
        <p:spPr>
          <a:xfrm>
            <a:off x="810001" y="4080386"/>
            <a:ext cx="10572000" cy="2558158"/>
          </a:xfrm>
        </p:spPr>
        <p:txBody>
          <a:bodyPr vert="horz" lIns="91440" tIns="45720" rIns="91440" bIns="45720" rtlCol="0" anchor="b">
            <a:normAutofit/>
          </a:bodyPr>
          <a:lstStyle/>
          <a:p>
            <a:pPr algn="ctr">
              <a:lnSpc>
                <a:spcPct val="90000"/>
              </a:lnSpc>
            </a:pPr>
            <a:r>
              <a:rPr lang="en-US" sz="2400" dirty="0">
                <a:solidFill>
                  <a:srgbClr val="FFFFFF"/>
                </a:solidFill>
                <a:latin typeface="Poppins SemiBold" pitchFamily="2" charset="77"/>
                <a:cs typeface="Poppins SemiBold" pitchFamily="2" charset="77"/>
              </a:rPr>
              <a:t>CONCLUSION </a:t>
            </a:r>
            <a:br>
              <a:rPr lang="en-US" sz="2400" dirty="0">
                <a:solidFill>
                  <a:srgbClr val="FFFFFF"/>
                </a:solidFill>
                <a:latin typeface="Poppins SemiBold" pitchFamily="2" charset="77"/>
                <a:cs typeface="Poppins SemiBold" pitchFamily="2" charset="77"/>
              </a:rPr>
            </a:br>
            <a:br>
              <a:rPr lang="en-US" sz="2400" dirty="0">
                <a:solidFill>
                  <a:srgbClr val="FFFFFF"/>
                </a:solidFill>
                <a:latin typeface="Poppins SemiBold" pitchFamily="2" charset="77"/>
                <a:cs typeface="Poppins SemiBold" pitchFamily="2" charset="77"/>
              </a:rPr>
            </a:br>
            <a:r>
              <a:rPr lang="en-US" sz="2400" dirty="0">
                <a:solidFill>
                  <a:srgbClr val="FFFFFF"/>
                </a:solidFill>
                <a:latin typeface="Poppins SemiBold" pitchFamily="2" charset="77"/>
                <a:cs typeface="Poppins SemiBold" pitchFamily="2" charset="77"/>
              </a:rPr>
              <a:t>Steve Gravy</a:t>
            </a:r>
            <a:br>
              <a:rPr lang="en-US" sz="2400" dirty="0">
                <a:solidFill>
                  <a:srgbClr val="FFFFFF"/>
                </a:solidFill>
                <a:latin typeface="Poppins SemiBold" pitchFamily="2" charset="77"/>
                <a:cs typeface="Poppins SemiBold" pitchFamily="2" charset="77"/>
              </a:rPr>
            </a:br>
            <a:br>
              <a:rPr lang="en-US" sz="2400" dirty="0">
                <a:solidFill>
                  <a:srgbClr val="FFFFFF"/>
                </a:solidFill>
                <a:latin typeface="Poppins SemiBold" pitchFamily="2" charset="77"/>
                <a:cs typeface="Poppins SemiBold" pitchFamily="2" charset="77"/>
              </a:rPr>
            </a:br>
            <a:r>
              <a:rPr lang="en-US" sz="2400" dirty="0" err="1">
                <a:solidFill>
                  <a:srgbClr val="FFFFFF"/>
                </a:solidFill>
                <a:latin typeface="Poppins SemiBold" pitchFamily="2" charset="77"/>
                <a:cs typeface="Poppins SemiBold" pitchFamily="2" charset="77"/>
              </a:rPr>
              <a:t>Président</a:t>
            </a:r>
            <a:r>
              <a:rPr lang="en-US" sz="2400" dirty="0">
                <a:solidFill>
                  <a:srgbClr val="FFFFFF"/>
                </a:solidFill>
                <a:latin typeface="Poppins SemiBold" pitchFamily="2" charset="77"/>
                <a:cs typeface="Poppins SemiBold" pitchFamily="2" charset="77"/>
              </a:rPr>
              <a:t> de </a:t>
            </a:r>
            <a:r>
              <a:rPr lang="en-US" sz="2400" dirty="0" err="1">
                <a:solidFill>
                  <a:srgbClr val="FFFFFF"/>
                </a:solidFill>
                <a:latin typeface="Poppins SemiBold" pitchFamily="2" charset="77"/>
                <a:cs typeface="Poppins SemiBold" pitchFamily="2" charset="77"/>
              </a:rPr>
              <a:t>l’ASBL</a:t>
            </a:r>
            <a:r>
              <a:rPr lang="en-US" sz="2400" dirty="0">
                <a:solidFill>
                  <a:srgbClr val="FFFFFF"/>
                </a:solidFill>
                <a:latin typeface="Poppins SemiBold" pitchFamily="2" charset="77"/>
                <a:cs typeface="Poppins SemiBold" pitchFamily="2" charset="77"/>
              </a:rPr>
              <a:t> Le </a:t>
            </a:r>
            <a:r>
              <a:rPr lang="en-US" sz="2400" dirty="0" err="1">
                <a:solidFill>
                  <a:srgbClr val="FFFFFF"/>
                </a:solidFill>
                <a:latin typeface="Poppins SemiBold" pitchFamily="2" charset="77"/>
                <a:cs typeface="Poppins SemiBold" pitchFamily="2" charset="77"/>
              </a:rPr>
              <a:t>Funambule</a:t>
            </a:r>
            <a:br>
              <a:rPr lang="en-US" sz="2400" dirty="0">
                <a:solidFill>
                  <a:srgbClr val="FFFFFF"/>
                </a:solidFill>
                <a:latin typeface="Poppins SemiBold" pitchFamily="2" charset="77"/>
                <a:cs typeface="Poppins SemiBold" pitchFamily="2" charset="77"/>
              </a:rPr>
            </a:br>
            <a:br>
              <a:rPr lang="en-US" sz="2400" dirty="0">
                <a:solidFill>
                  <a:srgbClr val="FFFFFF"/>
                </a:solidFill>
                <a:latin typeface="Poppins SemiBold" pitchFamily="2" charset="77"/>
                <a:cs typeface="Poppins SemiBold" pitchFamily="2" charset="77"/>
              </a:rPr>
            </a:br>
            <a:endParaRPr lang="en-US" sz="2400" dirty="0">
              <a:solidFill>
                <a:srgbClr val="FFFFFF"/>
              </a:solidFill>
              <a:latin typeface="Poppins SemiBold" pitchFamily="2" charset="77"/>
              <a:cs typeface="Poppins SemiBold" pitchFamily="2" charset="77"/>
            </a:endParaRPr>
          </a:p>
        </p:txBody>
      </p:sp>
      <p:sp>
        <p:nvSpPr>
          <p:cNvPr id="14" name="Rounded Rectangle 16">
            <a:extLst>
              <a:ext uri="{FF2B5EF4-FFF2-40B4-BE49-F238E27FC236}">
                <a16:creationId xmlns:a16="http://schemas.microsoft.com/office/drawing/2014/main" id="{5A086AAD-1108-41EB-A7C9-5E22CA942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0472" y="643464"/>
            <a:ext cx="7757804" cy="2817491"/>
          </a:xfrm>
          <a:prstGeom prst="roundRect">
            <a:avLst>
              <a:gd name="adj" fmla="val 3513"/>
            </a:avLst>
          </a:prstGeom>
          <a:solidFill>
            <a:schemeClr val="bg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338C283A-0947-9D45-BDDB-CEBB9A48741E}"/>
              </a:ext>
            </a:extLst>
          </p:cNvPr>
          <p:cNvPicPr>
            <a:picLocks noGrp="1" noChangeAspect="1"/>
          </p:cNvPicPr>
          <p:nvPr>
            <p:ph idx="1"/>
          </p:nvPr>
        </p:nvPicPr>
        <p:blipFill>
          <a:blip r:embed="rId2"/>
          <a:stretch>
            <a:fillRect/>
          </a:stretch>
        </p:blipFill>
        <p:spPr>
          <a:xfrm>
            <a:off x="4928469" y="884810"/>
            <a:ext cx="2325869" cy="2320054"/>
          </a:xfrm>
          <a:prstGeom prst="rect">
            <a:avLst/>
          </a:prstGeom>
        </p:spPr>
      </p:pic>
    </p:spTree>
    <p:extLst>
      <p:ext uri="{BB962C8B-B14F-4D97-AF65-F5344CB8AC3E}">
        <p14:creationId xmlns:p14="http://schemas.microsoft.com/office/powerpoint/2010/main" val="3777178369"/>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B1DA25-74EE-DC46-94CF-BF298EEDE679}"/>
              </a:ext>
            </a:extLst>
          </p:cNvPr>
          <p:cNvSpPr>
            <a:spLocks noGrp="1"/>
          </p:cNvSpPr>
          <p:nvPr>
            <p:ph type="title"/>
          </p:nvPr>
        </p:nvSpPr>
        <p:spPr/>
        <p:txBody>
          <a:bodyPr/>
          <a:lstStyle/>
          <a:p>
            <a:r>
              <a:rPr lang="fr-FR" dirty="0">
                <a:latin typeface="Poppins" pitchFamily="2" charset="77"/>
                <a:cs typeface="Poppins" pitchFamily="2" charset="77"/>
              </a:rPr>
              <a:t>Les 4 axes du Funambule</a:t>
            </a:r>
          </a:p>
        </p:txBody>
      </p:sp>
      <p:sp>
        <p:nvSpPr>
          <p:cNvPr id="3" name="Espace réservé du contenu 2">
            <a:extLst>
              <a:ext uri="{FF2B5EF4-FFF2-40B4-BE49-F238E27FC236}">
                <a16:creationId xmlns:a16="http://schemas.microsoft.com/office/drawing/2014/main" id="{42FF693E-34C9-7C48-ABA9-C4E86B41B9E6}"/>
              </a:ext>
            </a:extLst>
          </p:cNvPr>
          <p:cNvSpPr>
            <a:spLocks noGrp="1"/>
          </p:cNvSpPr>
          <p:nvPr>
            <p:ph idx="1"/>
          </p:nvPr>
        </p:nvSpPr>
        <p:spPr/>
        <p:txBody>
          <a:bodyPr>
            <a:normAutofit/>
          </a:bodyPr>
          <a:lstStyle/>
          <a:p>
            <a:r>
              <a:rPr lang="fr-FR" sz="2800" dirty="0">
                <a:latin typeface="Poppins" pitchFamily="2" charset="77"/>
                <a:cs typeface="Poppins" pitchFamily="2" charset="77"/>
              </a:rPr>
              <a:t>Groupes de parole</a:t>
            </a:r>
          </a:p>
          <a:p>
            <a:r>
              <a:rPr lang="fr-FR" sz="2800" dirty="0" err="1">
                <a:latin typeface="Poppins" pitchFamily="2" charset="77"/>
                <a:cs typeface="Poppins" pitchFamily="2" charset="77"/>
              </a:rPr>
              <a:t>Psychoeducation</a:t>
            </a:r>
            <a:r>
              <a:rPr lang="fr-FR" sz="2800" dirty="0">
                <a:latin typeface="Poppins" pitchFamily="2" charset="77"/>
                <a:cs typeface="Poppins" pitchFamily="2" charset="77"/>
              </a:rPr>
              <a:t> ou plutôt autogestion</a:t>
            </a:r>
          </a:p>
          <a:p>
            <a:r>
              <a:rPr lang="fr-FR" sz="2800" dirty="0">
                <a:latin typeface="Poppins" pitchFamily="2" charset="77"/>
                <a:cs typeface="Poppins" pitchFamily="2" charset="77"/>
              </a:rPr>
              <a:t>Pair-</a:t>
            </a:r>
            <a:r>
              <a:rPr lang="fr-FR" sz="2800" dirty="0" err="1">
                <a:latin typeface="Poppins" pitchFamily="2" charset="77"/>
                <a:cs typeface="Poppins" pitchFamily="2" charset="77"/>
              </a:rPr>
              <a:t>aidance</a:t>
            </a:r>
            <a:endParaRPr lang="fr-FR" sz="2800" dirty="0">
              <a:latin typeface="Poppins" pitchFamily="2" charset="77"/>
              <a:cs typeface="Poppins" pitchFamily="2" charset="77"/>
            </a:endParaRPr>
          </a:p>
          <a:p>
            <a:r>
              <a:rPr lang="fr-FR" sz="2800" dirty="0" err="1">
                <a:latin typeface="Poppins" pitchFamily="2" charset="77"/>
                <a:cs typeface="Poppins" pitchFamily="2" charset="77"/>
              </a:rPr>
              <a:t>Empowerment</a:t>
            </a:r>
            <a:endParaRPr lang="fr-FR" sz="2800" dirty="0">
              <a:latin typeface="Poppins" pitchFamily="2" charset="77"/>
              <a:cs typeface="Poppins" pitchFamily="2" charset="77"/>
            </a:endParaRPr>
          </a:p>
        </p:txBody>
      </p:sp>
    </p:spTree>
    <p:extLst>
      <p:ext uri="{BB962C8B-B14F-4D97-AF65-F5344CB8AC3E}">
        <p14:creationId xmlns:p14="http://schemas.microsoft.com/office/powerpoint/2010/main" val="4282977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92828B6B-0839-F74A-A4FA-E5A5048D2AD7}"/>
              </a:ext>
            </a:extLst>
          </p:cNvPr>
          <p:cNvSpPr>
            <a:spLocks noGrp="1"/>
          </p:cNvSpPr>
          <p:nvPr>
            <p:ph type="title"/>
          </p:nvPr>
        </p:nvSpPr>
        <p:spPr>
          <a:xfrm>
            <a:off x="810000" y="5154307"/>
            <a:ext cx="10571998" cy="970450"/>
          </a:xfrm>
        </p:spPr>
        <p:txBody>
          <a:bodyPr>
            <a:normAutofit/>
          </a:bodyPr>
          <a:lstStyle/>
          <a:p>
            <a:r>
              <a:rPr lang="fr-FR" dirty="0">
                <a:latin typeface="Poppins" pitchFamily="2" charset="77"/>
                <a:cs typeface="Poppins" pitchFamily="2" charset="77"/>
              </a:rPr>
              <a:t>Le Funambule en quelques chiffres</a:t>
            </a:r>
          </a:p>
        </p:txBody>
      </p:sp>
      <p:pic>
        <p:nvPicPr>
          <p:cNvPr id="5" name="Image 4">
            <a:extLst>
              <a:ext uri="{FF2B5EF4-FFF2-40B4-BE49-F238E27FC236}">
                <a16:creationId xmlns:a16="http://schemas.microsoft.com/office/drawing/2014/main" id="{9F722332-45FC-1541-964C-6335B1B48BC5}"/>
              </a:ext>
            </a:extLst>
          </p:cNvPr>
          <p:cNvPicPr>
            <a:picLocks noChangeAspect="1"/>
          </p:cNvPicPr>
          <p:nvPr/>
        </p:nvPicPr>
        <p:blipFill>
          <a:blip r:embed="rId2"/>
          <a:stretch>
            <a:fillRect/>
          </a:stretch>
        </p:blipFill>
        <p:spPr>
          <a:xfrm>
            <a:off x="810000" y="804079"/>
            <a:ext cx="3595192" cy="3586203"/>
          </a:xfrm>
          <a:prstGeom prst="roundRect">
            <a:avLst>
              <a:gd name="adj" fmla="val 3876"/>
            </a:avLst>
          </a:prstGeom>
          <a:ln>
            <a:solidFill>
              <a:schemeClr val="accent1"/>
            </a:solidFill>
          </a:ln>
          <a:effectLst/>
        </p:spPr>
      </p:pic>
      <p:sp>
        <p:nvSpPr>
          <p:cNvPr id="3" name="Espace réservé du contenu 2">
            <a:extLst>
              <a:ext uri="{FF2B5EF4-FFF2-40B4-BE49-F238E27FC236}">
                <a16:creationId xmlns:a16="http://schemas.microsoft.com/office/drawing/2014/main" id="{874AB53F-E62C-124F-8C18-06AECF3D8058}"/>
              </a:ext>
            </a:extLst>
          </p:cNvPr>
          <p:cNvSpPr>
            <a:spLocks noGrp="1"/>
          </p:cNvSpPr>
          <p:nvPr>
            <p:ph idx="1"/>
          </p:nvPr>
        </p:nvSpPr>
        <p:spPr>
          <a:xfrm>
            <a:off x="5215192" y="795358"/>
            <a:ext cx="6968094" cy="3580281"/>
          </a:xfrm>
          <a:effectLst/>
        </p:spPr>
        <p:txBody>
          <a:bodyPr>
            <a:normAutofit lnSpcReduction="10000"/>
          </a:bodyPr>
          <a:lstStyle/>
          <a:p>
            <a:r>
              <a:rPr lang="fr-FR" b="1" dirty="0">
                <a:latin typeface="Poppins" pitchFamily="2" charset="77"/>
                <a:cs typeface="Poppins" pitchFamily="2" charset="77"/>
              </a:rPr>
              <a:t>groupes de parole </a:t>
            </a:r>
            <a:r>
              <a:rPr lang="fr-FR" dirty="0">
                <a:latin typeface="Poppins" pitchFamily="2" charset="77"/>
                <a:cs typeface="Poppins" pitchFamily="2" charset="77"/>
              </a:rPr>
              <a:t>: 381 participants en 2019</a:t>
            </a:r>
          </a:p>
          <a:p>
            <a:endParaRPr lang="fr-FR" b="1" dirty="0">
              <a:latin typeface="Poppins" pitchFamily="2" charset="77"/>
              <a:cs typeface="Poppins" pitchFamily="2" charset="77"/>
            </a:endParaRPr>
          </a:p>
          <a:p>
            <a:r>
              <a:rPr lang="fr-FR" b="1" dirty="0">
                <a:latin typeface="Poppins" pitchFamily="2" charset="77"/>
                <a:cs typeface="Poppins" pitchFamily="2" charset="77"/>
              </a:rPr>
              <a:t>ligne d’écoute</a:t>
            </a:r>
            <a:r>
              <a:rPr lang="fr-FR" dirty="0">
                <a:latin typeface="Poppins" pitchFamily="2" charset="77"/>
                <a:cs typeface="Poppins" pitchFamily="2" charset="77"/>
              </a:rPr>
              <a:t> : 238 appels en 2019</a:t>
            </a:r>
          </a:p>
          <a:p>
            <a:endParaRPr lang="fr-FR" dirty="0">
              <a:latin typeface="Poppins" pitchFamily="2" charset="77"/>
              <a:cs typeface="Poppins" pitchFamily="2" charset="77"/>
            </a:endParaRPr>
          </a:p>
          <a:p>
            <a:r>
              <a:rPr lang="fr-FR" b="1" dirty="0">
                <a:latin typeface="Poppins" pitchFamily="2" charset="77"/>
                <a:cs typeface="Poppins" pitchFamily="2" charset="77"/>
              </a:rPr>
              <a:t>newsletter </a:t>
            </a:r>
            <a:r>
              <a:rPr lang="fr-FR" dirty="0">
                <a:latin typeface="Poppins" pitchFamily="2" charset="77"/>
                <a:cs typeface="Poppins" pitchFamily="2" charset="77"/>
              </a:rPr>
              <a:t>: 793 inscrits</a:t>
            </a:r>
          </a:p>
          <a:p>
            <a:endParaRPr lang="fr-FR" dirty="0">
              <a:latin typeface="Poppins" pitchFamily="2" charset="77"/>
              <a:cs typeface="Poppins" pitchFamily="2" charset="77"/>
            </a:endParaRPr>
          </a:p>
          <a:p>
            <a:r>
              <a:rPr lang="fr-FR" b="1" dirty="0">
                <a:latin typeface="Poppins" pitchFamily="2" charset="77"/>
                <a:cs typeface="Poppins" pitchFamily="2" charset="77"/>
              </a:rPr>
              <a:t>site internet</a:t>
            </a:r>
            <a:r>
              <a:rPr lang="fr-FR" dirty="0">
                <a:latin typeface="Poppins" pitchFamily="2" charset="77"/>
                <a:cs typeface="Poppins" pitchFamily="2" charset="77"/>
              </a:rPr>
              <a:t> : 687 visites en moyenne/mois</a:t>
            </a:r>
          </a:p>
          <a:p>
            <a:pPr marL="0" indent="0">
              <a:buNone/>
            </a:pPr>
            <a:endParaRPr lang="fr-FR" dirty="0">
              <a:latin typeface="Poppins" pitchFamily="2" charset="77"/>
              <a:cs typeface="Poppins" pitchFamily="2" charset="77"/>
            </a:endParaRPr>
          </a:p>
          <a:p>
            <a:r>
              <a:rPr lang="fr-FR" b="1" dirty="0">
                <a:latin typeface="Poppins" pitchFamily="2" charset="77"/>
                <a:cs typeface="Poppins" pitchFamily="2" charset="77"/>
              </a:rPr>
              <a:t>page </a:t>
            </a:r>
            <a:r>
              <a:rPr lang="fr-FR" b="1" dirty="0" err="1">
                <a:latin typeface="Poppins" pitchFamily="2" charset="77"/>
                <a:cs typeface="Poppins" pitchFamily="2" charset="77"/>
              </a:rPr>
              <a:t>facebook</a:t>
            </a:r>
            <a:r>
              <a:rPr lang="fr-FR" b="1" dirty="0">
                <a:latin typeface="Poppins" pitchFamily="2" charset="77"/>
                <a:cs typeface="Poppins" pitchFamily="2" charset="77"/>
              </a:rPr>
              <a:t> </a:t>
            </a:r>
            <a:r>
              <a:rPr lang="fr-FR" dirty="0">
                <a:latin typeface="Poppins" pitchFamily="2" charset="77"/>
                <a:cs typeface="Poppins" pitchFamily="2" charset="77"/>
              </a:rPr>
              <a:t>: 927 abonnés </a:t>
            </a:r>
            <a:endParaRPr lang="fr-FR" b="1" dirty="0">
              <a:latin typeface="Poppins" pitchFamily="2" charset="77"/>
              <a:cs typeface="Poppins" pitchFamily="2" charset="77"/>
            </a:endParaRPr>
          </a:p>
        </p:txBody>
      </p:sp>
      <p:sp>
        <p:nvSpPr>
          <p:cNvPr id="14"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FFFFFF"/>
              </a:solidFill>
            </a:endParaRPr>
          </a:p>
        </p:txBody>
      </p:sp>
    </p:spTree>
    <p:extLst>
      <p:ext uri="{BB962C8B-B14F-4D97-AF65-F5344CB8AC3E}">
        <p14:creationId xmlns:p14="http://schemas.microsoft.com/office/powerpoint/2010/main" val="3787005439"/>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5ADFB7-F4C7-D14D-8D01-F9B8510C6F5C}"/>
              </a:ext>
            </a:extLst>
          </p:cNvPr>
          <p:cNvSpPr>
            <a:spLocks noGrp="1"/>
          </p:cNvSpPr>
          <p:nvPr>
            <p:ph type="title"/>
          </p:nvPr>
        </p:nvSpPr>
        <p:spPr>
          <a:xfrm>
            <a:off x="538537" y="3986213"/>
            <a:ext cx="10571998" cy="1730374"/>
          </a:xfrm>
        </p:spPr>
        <p:txBody>
          <a:bodyPr/>
          <a:lstStyle/>
          <a:p>
            <a:r>
              <a:rPr lang="fr-FR" sz="3200" b="0" dirty="0">
                <a:solidFill>
                  <a:schemeClr val="tx1"/>
                </a:solidFill>
                <a:latin typeface="Poppins" pitchFamily="2" charset="77"/>
                <a:cs typeface="Poppins" pitchFamily="2" charset="77"/>
                <a:hlinkClick r:id="rId2">
                  <a:extLst>
                    <a:ext uri="{A12FA001-AC4F-418D-AE19-62706E023703}">
                      <ahyp:hlinkClr xmlns:ahyp="http://schemas.microsoft.com/office/drawing/2018/hyperlinkcolor" val="tx"/>
                    </a:ext>
                  </a:extLst>
                </a:hlinkClick>
              </a:rPr>
              <a:t>www.funambuleinfo.be</a:t>
            </a:r>
            <a:br>
              <a:rPr lang="fr-FR" sz="3200" b="0" dirty="0">
                <a:solidFill>
                  <a:schemeClr val="tx1"/>
                </a:solidFill>
                <a:latin typeface="Poppins" pitchFamily="2" charset="77"/>
                <a:cs typeface="Poppins" pitchFamily="2" charset="77"/>
              </a:rPr>
            </a:br>
            <a:br>
              <a:rPr lang="fr-FR" sz="3200" b="0" dirty="0">
                <a:solidFill>
                  <a:schemeClr val="tx1"/>
                </a:solidFill>
                <a:latin typeface="Poppins" pitchFamily="2" charset="77"/>
                <a:cs typeface="Poppins" pitchFamily="2" charset="77"/>
              </a:rPr>
            </a:br>
            <a:r>
              <a:rPr lang="fr-FR" sz="3200" b="0" dirty="0" err="1">
                <a:solidFill>
                  <a:schemeClr val="tx1"/>
                </a:solidFill>
                <a:latin typeface="Poppins" pitchFamily="2" charset="77"/>
                <a:cs typeface="Poppins" pitchFamily="2" charset="77"/>
              </a:rPr>
              <a:t>info@funambuleinfo.be</a:t>
            </a:r>
            <a:endParaRPr lang="fr-FR" sz="3200" b="0" dirty="0">
              <a:solidFill>
                <a:schemeClr val="tx1"/>
              </a:solidFill>
              <a:latin typeface="Poppins" pitchFamily="2" charset="77"/>
              <a:cs typeface="Poppins" pitchFamily="2" charset="77"/>
            </a:endParaRPr>
          </a:p>
        </p:txBody>
      </p:sp>
      <p:pic>
        <p:nvPicPr>
          <p:cNvPr id="5" name="Espace réservé du contenu 4" descr="Une image contenant dessin&#10;&#10;Description générée automatiquement">
            <a:extLst>
              <a:ext uri="{FF2B5EF4-FFF2-40B4-BE49-F238E27FC236}">
                <a16:creationId xmlns:a16="http://schemas.microsoft.com/office/drawing/2014/main" id="{789513C1-DEE2-E44E-9932-3FEA4A8C9B36}"/>
              </a:ext>
            </a:extLst>
          </p:cNvPr>
          <p:cNvPicPr>
            <a:picLocks noGrp="1" noChangeAspect="1"/>
          </p:cNvPicPr>
          <p:nvPr>
            <p:ph idx="1"/>
          </p:nvPr>
        </p:nvPicPr>
        <p:blipFill>
          <a:blip r:embed="rId3"/>
          <a:stretch>
            <a:fillRect/>
          </a:stretch>
        </p:blipFill>
        <p:spPr>
          <a:xfrm>
            <a:off x="8785600" y="5440362"/>
            <a:ext cx="2794001" cy="1047750"/>
          </a:xfrm>
        </p:spPr>
      </p:pic>
      <p:sp>
        <p:nvSpPr>
          <p:cNvPr id="6" name="Titre 1">
            <a:extLst>
              <a:ext uri="{FF2B5EF4-FFF2-40B4-BE49-F238E27FC236}">
                <a16:creationId xmlns:a16="http://schemas.microsoft.com/office/drawing/2014/main" id="{752BAB46-8E7B-1F41-8F1D-7B8B65E69F46}"/>
              </a:ext>
            </a:extLst>
          </p:cNvPr>
          <p:cNvSpPr txBox="1">
            <a:spLocks/>
          </p:cNvSpPr>
          <p:nvPr/>
        </p:nvSpPr>
        <p:spPr>
          <a:xfrm>
            <a:off x="538537" y="2600325"/>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sz="3200" dirty="0">
                <a:latin typeface="Poppins SemiBold" pitchFamily="2" charset="77"/>
                <a:cs typeface="Poppins SemiBold" pitchFamily="2" charset="77"/>
              </a:rPr>
              <a:t>À votre écoute : 0492 56 79 31</a:t>
            </a:r>
          </a:p>
          <a:p>
            <a:r>
              <a:rPr lang="fr-BE" sz="3200" b="0" dirty="0">
                <a:latin typeface="Poppins" pitchFamily="2" charset="77"/>
                <a:cs typeface="Poppins" pitchFamily="2" charset="77"/>
              </a:rPr>
              <a:t>Cécile </a:t>
            </a:r>
            <a:r>
              <a:rPr lang="fr-BE" sz="3200" b="0" dirty="0" err="1">
                <a:latin typeface="Poppins" pitchFamily="2" charset="77"/>
                <a:cs typeface="Poppins" pitchFamily="2" charset="77"/>
              </a:rPr>
              <a:t>Perrad</a:t>
            </a:r>
            <a:r>
              <a:rPr lang="fr-BE" sz="3200" b="0" dirty="0">
                <a:latin typeface="Poppins" pitchFamily="2" charset="77"/>
                <a:cs typeface="Poppins" pitchFamily="2" charset="77"/>
              </a:rPr>
              <a:t>, membre de l’équipe</a:t>
            </a:r>
            <a:endParaRPr lang="fr-FR" sz="3200" b="0" dirty="0">
              <a:latin typeface="Poppins" pitchFamily="2" charset="77"/>
              <a:cs typeface="Poppins" pitchFamily="2" charset="77"/>
            </a:endParaRPr>
          </a:p>
        </p:txBody>
      </p:sp>
      <p:sp>
        <p:nvSpPr>
          <p:cNvPr id="3" name="ZoneTexte 2">
            <a:extLst>
              <a:ext uri="{FF2B5EF4-FFF2-40B4-BE49-F238E27FC236}">
                <a16:creationId xmlns:a16="http://schemas.microsoft.com/office/drawing/2014/main" id="{84DAB02F-7316-7F4F-8009-0A14B4357F7D}"/>
              </a:ext>
            </a:extLst>
          </p:cNvPr>
          <p:cNvSpPr txBox="1"/>
          <p:nvPr/>
        </p:nvSpPr>
        <p:spPr>
          <a:xfrm>
            <a:off x="1067175" y="756692"/>
            <a:ext cx="7429500" cy="769441"/>
          </a:xfrm>
          <a:prstGeom prst="rect">
            <a:avLst/>
          </a:prstGeom>
          <a:noFill/>
        </p:spPr>
        <p:txBody>
          <a:bodyPr wrap="square" rtlCol="0">
            <a:spAutoFit/>
          </a:bodyPr>
          <a:lstStyle/>
          <a:p>
            <a:r>
              <a:rPr lang="fr-FR" sz="4400" b="1" dirty="0">
                <a:latin typeface="Poppins ExtraBold" pitchFamily="2" charset="77"/>
                <a:cs typeface="Poppins ExtraBold" pitchFamily="2" charset="77"/>
              </a:rPr>
              <a:t>Contacts</a:t>
            </a:r>
          </a:p>
        </p:txBody>
      </p:sp>
    </p:spTree>
    <p:extLst>
      <p:ext uri="{BB962C8B-B14F-4D97-AF65-F5344CB8AC3E}">
        <p14:creationId xmlns:p14="http://schemas.microsoft.com/office/powerpoint/2010/main" val="1733446976"/>
      </p:ext>
    </p:extLst>
  </p:cSld>
  <p:clrMapOvr>
    <a:masterClrMapping/>
  </p:clrMapOvr>
  <mc:AlternateContent xmlns:mc="http://schemas.openxmlformats.org/markup-compatibility/2006" xmlns:p14="http://schemas.microsoft.com/office/powerpoint/2010/main">
    <mc:Choice Requires="p14">
      <p:transition spd="slow" p14:dur="2000">
        <p:pull dir="r"/>
      </p:transition>
    </mc:Choice>
    <mc:Fallback xmlns="">
      <p:transition spd="slow">
        <p:pull dir="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6" name="Freeform: Shape 75">
            <a:extLst>
              <a:ext uri="{FF2B5EF4-FFF2-40B4-BE49-F238E27FC236}">
                <a16:creationId xmlns:a16="http://schemas.microsoft.com/office/drawing/2014/main" id="{9610F818-219E-491F-887F-B078103BA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39895"/>
            <a:ext cx="12192000" cy="3118104"/>
          </a:xfrm>
          <a:custGeom>
            <a:avLst/>
            <a:gdLst>
              <a:gd name="connsiteX0" fmla="*/ 0 w 12192000"/>
              <a:gd name="connsiteY0" fmla="*/ 0 h 3118104"/>
              <a:gd name="connsiteX1" fmla="*/ 3676329 w 12192000"/>
              <a:gd name="connsiteY1" fmla="*/ 0 h 3118104"/>
              <a:gd name="connsiteX2" fmla="*/ 5595257 w 12192000"/>
              <a:gd name="connsiteY2" fmla="*/ 0 h 3118104"/>
              <a:gd name="connsiteX3" fmla="*/ 5672349 w 12192000"/>
              <a:gd name="connsiteY3" fmla="*/ 0 h 3118104"/>
              <a:gd name="connsiteX4" fmla="*/ 6053347 w 12192000"/>
              <a:gd name="connsiteY4" fmla="*/ 263783 h 3118104"/>
              <a:gd name="connsiteX5" fmla="*/ 6061813 w 12192000"/>
              <a:gd name="connsiteY5" fmla="*/ 266713 h 3118104"/>
              <a:gd name="connsiteX6" fmla="*/ 6074513 w 12192000"/>
              <a:gd name="connsiteY6" fmla="*/ 271110 h 3118104"/>
              <a:gd name="connsiteX7" fmla="*/ 6087212 w 12192000"/>
              <a:gd name="connsiteY7" fmla="*/ 275506 h 3118104"/>
              <a:gd name="connsiteX8" fmla="*/ 6097797 w 12192000"/>
              <a:gd name="connsiteY8" fmla="*/ 275506 h 3118104"/>
              <a:gd name="connsiteX9" fmla="*/ 6110496 w 12192000"/>
              <a:gd name="connsiteY9" fmla="*/ 275506 h 3118104"/>
              <a:gd name="connsiteX10" fmla="*/ 6121079 w 12192000"/>
              <a:gd name="connsiteY10" fmla="*/ 271110 h 3118104"/>
              <a:gd name="connsiteX11" fmla="*/ 6133779 w 12192000"/>
              <a:gd name="connsiteY11" fmla="*/ 266713 h 3118104"/>
              <a:gd name="connsiteX12" fmla="*/ 6142246 w 12192000"/>
              <a:gd name="connsiteY12" fmla="*/ 263783 h 3118104"/>
              <a:gd name="connsiteX13" fmla="*/ 6523247 w 12192000"/>
              <a:gd name="connsiteY13" fmla="*/ 0 h 3118104"/>
              <a:gd name="connsiteX14" fmla="*/ 6596743 w 12192000"/>
              <a:gd name="connsiteY14" fmla="*/ 0 h 3118104"/>
              <a:gd name="connsiteX15" fmla="*/ 12186115 w 12192000"/>
              <a:gd name="connsiteY15" fmla="*/ 0 h 3118104"/>
              <a:gd name="connsiteX16" fmla="*/ 12192000 w 12192000"/>
              <a:gd name="connsiteY16" fmla="*/ 0 h 3118104"/>
              <a:gd name="connsiteX17" fmla="*/ 12192000 w 12192000"/>
              <a:gd name="connsiteY17" fmla="*/ 3118104 h 3118104"/>
              <a:gd name="connsiteX18" fmla="*/ 7728858 w 12192000"/>
              <a:gd name="connsiteY18" fmla="*/ 3118104 h 3118104"/>
              <a:gd name="connsiteX19" fmla="*/ 6596743 w 12192000"/>
              <a:gd name="connsiteY19" fmla="*/ 3118104 h 3118104"/>
              <a:gd name="connsiteX20" fmla="*/ 5595257 w 12192000"/>
              <a:gd name="connsiteY20" fmla="*/ 3118104 h 3118104"/>
              <a:gd name="connsiteX21" fmla="*/ 2906487 w 12192000"/>
              <a:gd name="connsiteY21" fmla="*/ 3118104 h 3118104"/>
              <a:gd name="connsiteX22" fmla="*/ 0 w 12192000"/>
              <a:gd name="connsiteY22" fmla="*/ 3118104 h 31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3118104">
                <a:moveTo>
                  <a:pt x="0" y="0"/>
                </a:moveTo>
                <a:lnTo>
                  <a:pt x="3676329" y="0"/>
                </a:lnTo>
                <a:lnTo>
                  <a:pt x="5595257" y="0"/>
                </a:lnTo>
                <a:lnTo>
                  <a:pt x="5672349" y="0"/>
                </a:lnTo>
                <a:lnTo>
                  <a:pt x="6053347" y="263783"/>
                </a:lnTo>
                <a:lnTo>
                  <a:pt x="6061813" y="266713"/>
                </a:lnTo>
                <a:lnTo>
                  <a:pt x="6074513" y="271110"/>
                </a:lnTo>
                <a:lnTo>
                  <a:pt x="6087212" y="275506"/>
                </a:lnTo>
                <a:lnTo>
                  <a:pt x="6097797" y="275506"/>
                </a:lnTo>
                <a:lnTo>
                  <a:pt x="6110496" y="275506"/>
                </a:lnTo>
                <a:lnTo>
                  <a:pt x="6121079" y="271110"/>
                </a:lnTo>
                <a:lnTo>
                  <a:pt x="6133779" y="266713"/>
                </a:lnTo>
                <a:lnTo>
                  <a:pt x="6142246" y="263783"/>
                </a:lnTo>
                <a:lnTo>
                  <a:pt x="6523247" y="0"/>
                </a:lnTo>
                <a:lnTo>
                  <a:pt x="6596743" y="0"/>
                </a:lnTo>
                <a:lnTo>
                  <a:pt x="12186115" y="0"/>
                </a:lnTo>
                <a:lnTo>
                  <a:pt x="12192000" y="0"/>
                </a:lnTo>
                <a:lnTo>
                  <a:pt x="12192000" y="3118104"/>
                </a:lnTo>
                <a:lnTo>
                  <a:pt x="7728858" y="3118104"/>
                </a:lnTo>
                <a:lnTo>
                  <a:pt x="6596743" y="3118104"/>
                </a:lnTo>
                <a:lnTo>
                  <a:pt x="5595257" y="3118104"/>
                </a:lnTo>
                <a:lnTo>
                  <a:pt x="2906487" y="3118104"/>
                </a:lnTo>
                <a:lnTo>
                  <a:pt x="0" y="3118104"/>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Titre 1">
            <a:extLst>
              <a:ext uri="{FF2B5EF4-FFF2-40B4-BE49-F238E27FC236}">
                <a16:creationId xmlns:a16="http://schemas.microsoft.com/office/drawing/2014/main" id="{90E0FDF8-3195-1B46-831D-4ECE4003533B}"/>
              </a:ext>
            </a:extLst>
          </p:cNvPr>
          <p:cNvSpPr>
            <a:spLocks noGrp="1"/>
          </p:cNvSpPr>
          <p:nvPr>
            <p:ph type="title"/>
          </p:nvPr>
        </p:nvSpPr>
        <p:spPr>
          <a:xfrm>
            <a:off x="810001" y="4080386"/>
            <a:ext cx="10572000" cy="1388741"/>
          </a:xfrm>
        </p:spPr>
        <p:txBody>
          <a:bodyPr vert="horz" lIns="91440" tIns="45720" rIns="91440" bIns="45720" rtlCol="0" anchor="b">
            <a:normAutofit/>
          </a:bodyPr>
          <a:lstStyle/>
          <a:p>
            <a:pPr algn="ctr"/>
            <a:r>
              <a:rPr lang="en-US" altLang="fr-FR" sz="5400">
                <a:solidFill>
                  <a:srgbClr val="FFFFFF"/>
                </a:solidFill>
              </a:rPr>
              <a:t>DES QUESTIONS ? </a:t>
            </a:r>
          </a:p>
        </p:txBody>
      </p:sp>
      <p:sp>
        <p:nvSpPr>
          <p:cNvPr id="97283" name="Espace réservé du contenu 2">
            <a:extLst>
              <a:ext uri="{FF2B5EF4-FFF2-40B4-BE49-F238E27FC236}">
                <a16:creationId xmlns:a16="http://schemas.microsoft.com/office/drawing/2014/main" id="{A3FB3D7E-A7C7-3E4A-AD32-DB75277ACBDB}"/>
              </a:ext>
            </a:extLst>
          </p:cNvPr>
          <p:cNvSpPr>
            <a:spLocks noGrp="1"/>
          </p:cNvSpPr>
          <p:nvPr>
            <p:ph idx="1"/>
          </p:nvPr>
        </p:nvSpPr>
        <p:spPr>
          <a:xfrm>
            <a:off x="1268361" y="5503719"/>
            <a:ext cx="9665110" cy="619459"/>
          </a:xfrm>
        </p:spPr>
        <p:txBody>
          <a:bodyPr vert="horz" lIns="91440" tIns="45720" rIns="91440" bIns="45720" rtlCol="0" anchor="t">
            <a:normAutofit/>
          </a:bodyPr>
          <a:lstStyle/>
          <a:p>
            <a:pPr marL="0" indent="0" algn="ctr">
              <a:buNone/>
            </a:pPr>
            <a:r>
              <a:rPr lang="en-US" altLang="fr-FR" kern="1200">
                <a:solidFill>
                  <a:srgbClr val="FFFFFF"/>
                </a:solidFill>
                <a:latin typeface="+mn-lt"/>
                <a:ea typeface="+mn-ea"/>
                <a:cs typeface="+mn-cs"/>
              </a:rPr>
              <a:t>ECHANGEONS !</a:t>
            </a:r>
          </a:p>
        </p:txBody>
      </p:sp>
      <p:sp>
        <p:nvSpPr>
          <p:cNvPr id="78" name="Rounded Rectangle 16">
            <a:extLst>
              <a:ext uri="{FF2B5EF4-FFF2-40B4-BE49-F238E27FC236}">
                <a16:creationId xmlns:a16="http://schemas.microsoft.com/office/drawing/2014/main" id="{5A086AAD-1108-41EB-A7C9-5E22CA942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0472" y="643464"/>
            <a:ext cx="7757804" cy="2817491"/>
          </a:xfrm>
          <a:prstGeom prst="roundRect">
            <a:avLst>
              <a:gd name="adj" fmla="val 3513"/>
            </a:avLst>
          </a:prstGeom>
          <a:solidFill>
            <a:schemeClr val="bg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Questions">
            <a:extLst>
              <a:ext uri="{FF2B5EF4-FFF2-40B4-BE49-F238E27FC236}">
                <a16:creationId xmlns:a16="http://schemas.microsoft.com/office/drawing/2014/main" id="{6C5AD1D1-75FA-4BC2-BB71-581FC3D120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1377" y="884810"/>
            <a:ext cx="2320054" cy="2320054"/>
          </a:xfrm>
          <a:prstGeom prst="rect">
            <a:avLst/>
          </a:prstGeom>
        </p:spPr>
      </p:pic>
    </p:spTree>
    <p:extLst>
      <p:ext uri="{BB962C8B-B14F-4D97-AF65-F5344CB8AC3E}">
        <p14:creationId xmlns:p14="http://schemas.microsoft.com/office/powerpoint/2010/main" val="205377399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2F050A34-094E-4F49-AD1D-2FB971736A04}"/>
              </a:ext>
            </a:extLst>
          </p:cNvPr>
          <p:cNvSpPr>
            <a:spLocks noGrp="1"/>
          </p:cNvSpPr>
          <p:nvPr>
            <p:ph type="title"/>
          </p:nvPr>
        </p:nvSpPr>
        <p:spPr>
          <a:xfrm>
            <a:off x="8134349" y="1819275"/>
            <a:ext cx="3606137" cy="4222087"/>
          </a:xfrm>
        </p:spPr>
        <p:txBody>
          <a:bodyPr vert="horz" lIns="91440" tIns="45720" rIns="91440" bIns="45720" rtlCol="0" anchor="t">
            <a:normAutofit/>
          </a:bodyPr>
          <a:lstStyle/>
          <a:p>
            <a:r>
              <a:rPr lang="en-US" dirty="0"/>
              <a:t>Merci pour </a:t>
            </a:r>
            <a:r>
              <a:rPr lang="en-US" dirty="0" err="1"/>
              <a:t>votre</a:t>
            </a:r>
            <a:r>
              <a:rPr lang="en-US" dirty="0"/>
              <a:t> participation !</a:t>
            </a:r>
          </a:p>
        </p:txBody>
      </p:sp>
      <p:pic>
        <p:nvPicPr>
          <p:cNvPr id="5" name="Espace réservé du contenu 4">
            <a:extLst>
              <a:ext uri="{FF2B5EF4-FFF2-40B4-BE49-F238E27FC236}">
                <a16:creationId xmlns:a16="http://schemas.microsoft.com/office/drawing/2014/main" id="{2297C7CE-5D37-B544-A5E2-18890243A4B1}"/>
              </a:ext>
            </a:extLst>
          </p:cNvPr>
          <p:cNvPicPr>
            <a:picLocks noGrp="1" noChangeAspect="1"/>
          </p:cNvPicPr>
          <p:nvPr>
            <p:ph idx="1"/>
          </p:nvPr>
        </p:nvPicPr>
        <p:blipFill>
          <a:blip r:embed="rId3"/>
          <a:stretch>
            <a:fillRect/>
          </a:stretch>
        </p:blipFill>
        <p:spPr>
          <a:xfrm>
            <a:off x="1071784" y="643467"/>
            <a:ext cx="5411425" cy="539789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960588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167" name="Freeform 6">
            <a:extLst>
              <a:ext uri="{FF2B5EF4-FFF2-40B4-BE49-F238E27FC236}">
                <a16:creationId xmlns:a16="http://schemas.microsoft.com/office/drawing/2014/main" id="{1FCF5244-C62C-4E27-B395-14F26DFB1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2168" name="Rectangle 139">
            <a:extLst>
              <a:ext uri="{FF2B5EF4-FFF2-40B4-BE49-F238E27FC236}">
                <a16:creationId xmlns:a16="http://schemas.microsoft.com/office/drawing/2014/main" id="{27E4CA8E-5CC0-4B96-8E67-040FB5673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9" name="Freeform 9">
            <a:extLst>
              <a:ext uri="{FF2B5EF4-FFF2-40B4-BE49-F238E27FC236}">
                <a16:creationId xmlns:a16="http://schemas.microsoft.com/office/drawing/2014/main" id="{E9E16A42-F4F8-425E-9DA6-3237A0CBD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2" name="Rectangle 1027">
            <a:extLst>
              <a:ext uri="{FF2B5EF4-FFF2-40B4-BE49-F238E27FC236}">
                <a16:creationId xmlns:a16="http://schemas.microsoft.com/office/drawing/2014/main" id="{8F1ACDF3-F75F-9A45-9FC2-8F21074A06C9}"/>
              </a:ext>
            </a:extLst>
          </p:cNvPr>
          <p:cNvSpPr>
            <a:spLocks noChangeArrowheads="1"/>
          </p:cNvSpPr>
          <p:nvPr/>
        </p:nvSpPr>
        <p:spPr bwMode="auto">
          <a:xfrm>
            <a:off x="810000" y="447188"/>
            <a:ext cx="5039035" cy="1559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spcAft>
                <a:spcPts val="600"/>
              </a:spcAft>
              <a:buNone/>
            </a:pPr>
            <a:r>
              <a:rPr lang="en-US" altLang="fr-FR" sz="4000" b="1" dirty="0">
                <a:solidFill>
                  <a:srgbClr val="FEFEFE"/>
                </a:solidFill>
                <a:latin typeface="Poppins" pitchFamily="2" charset="77"/>
                <a:ea typeface="+mj-ea"/>
                <a:cs typeface="Poppins" pitchFamily="2" charset="77"/>
              </a:rPr>
              <a:t>« Au </a:t>
            </a:r>
            <a:r>
              <a:rPr lang="en-US" altLang="fr-FR" sz="4000" b="1" dirty="0" err="1">
                <a:solidFill>
                  <a:srgbClr val="FEFEFE"/>
                </a:solidFill>
                <a:latin typeface="Poppins" pitchFamily="2" charset="77"/>
                <a:ea typeface="+mj-ea"/>
                <a:cs typeface="Poppins" pitchFamily="2" charset="77"/>
              </a:rPr>
              <a:t>cœur</a:t>
            </a:r>
            <a:r>
              <a:rPr lang="en-US" altLang="fr-FR" sz="4000" b="1" dirty="0">
                <a:solidFill>
                  <a:srgbClr val="FEFEFE"/>
                </a:solidFill>
                <a:latin typeface="Poppins" pitchFamily="2" charset="77"/>
                <a:ea typeface="+mj-ea"/>
                <a:cs typeface="Poppins" pitchFamily="2" charset="77"/>
              </a:rPr>
              <a:t> du </a:t>
            </a:r>
            <a:r>
              <a:rPr lang="en-US" altLang="fr-FR" sz="4000" b="1" dirty="0" err="1">
                <a:solidFill>
                  <a:srgbClr val="FEFEFE"/>
                </a:solidFill>
                <a:latin typeface="Poppins" pitchFamily="2" charset="77"/>
                <a:ea typeface="+mj-ea"/>
                <a:cs typeface="Poppins" pitchFamily="2" charset="77"/>
              </a:rPr>
              <a:t>cerveau</a:t>
            </a:r>
            <a:r>
              <a:rPr lang="en-US" altLang="fr-FR" sz="4000" b="1" dirty="0">
                <a:solidFill>
                  <a:srgbClr val="FEFEFE"/>
                </a:solidFill>
                <a:latin typeface="Poppins" pitchFamily="2" charset="77"/>
                <a:ea typeface="+mj-ea"/>
                <a:cs typeface="Poppins" pitchFamily="2" charset="77"/>
              </a:rPr>
              <a:t> </a:t>
            </a:r>
            <a:r>
              <a:rPr lang="en-US" altLang="fr-FR" sz="4000" b="1" dirty="0" err="1">
                <a:solidFill>
                  <a:srgbClr val="FEFEFE"/>
                </a:solidFill>
                <a:latin typeface="Poppins" pitchFamily="2" charset="77"/>
                <a:ea typeface="+mj-ea"/>
                <a:cs typeface="Poppins" pitchFamily="2" charset="77"/>
              </a:rPr>
              <a:t>bipolaire</a:t>
            </a:r>
            <a:r>
              <a:rPr lang="en-US" altLang="fr-FR" sz="4000" b="1" dirty="0">
                <a:solidFill>
                  <a:srgbClr val="FEFEFE"/>
                </a:solidFill>
                <a:latin typeface="Poppins" pitchFamily="2" charset="77"/>
                <a:ea typeface="+mj-ea"/>
                <a:cs typeface="Poppins" pitchFamily="2" charset="77"/>
              </a:rPr>
              <a:t> »</a:t>
            </a:r>
          </a:p>
        </p:txBody>
      </p:sp>
      <p:sp>
        <p:nvSpPr>
          <p:cNvPr id="92163" name="Sous-titre 2">
            <a:extLst>
              <a:ext uri="{FF2B5EF4-FFF2-40B4-BE49-F238E27FC236}">
                <a16:creationId xmlns:a16="http://schemas.microsoft.com/office/drawing/2014/main" id="{69ACB095-86D1-0F48-AB49-B7809002843C}"/>
              </a:ext>
            </a:extLst>
          </p:cNvPr>
          <p:cNvSpPr txBox="1">
            <a:spLocks noChangeArrowheads="1"/>
          </p:cNvSpPr>
          <p:nvPr/>
        </p:nvSpPr>
        <p:spPr bwMode="auto">
          <a:xfrm>
            <a:off x="818712" y="2413000"/>
            <a:ext cx="5016259" cy="3632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Aft>
                <a:spcPts val="600"/>
              </a:spcAft>
              <a:buClr>
                <a:schemeClr val="accent1"/>
              </a:buClr>
              <a:buNone/>
            </a:pPr>
            <a:r>
              <a:rPr lang="en-US" altLang="fr-FR" dirty="0">
                <a:latin typeface="Poppins" pitchFamily="2" charset="77"/>
                <a:ea typeface="+mn-ea"/>
                <a:cs typeface="Poppins" pitchFamily="2" charset="77"/>
              </a:rPr>
              <a:t>Dr Daniel SOUERY</a:t>
            </a:r>
          </a:p>
          <a:p>
            <a:pPr>
              <a:spcAft>
                <a:spcPts val="600"/>
              </a:spcAft>
              <a:buClr>
                <a:schemeClr val="accent1"/>
              </a:buClr>
              <a:buNone/>
            </a:pPr>
            <a:endParaRPr lang="en-US" altLang="fr-FR" sz="2400" dirty="0">
              <a:latin typeface="Poppins" pitchFamily="2" charset="77"/>
              <a:ea typeface="+mn-ea"/>
              <a:cs typeface="Poppins" pitchFamily="2" charset="77"/>
            </a:endParaRPr>
          </a:p>
          <a:p>
            <a:pPr>
              <a:spcAft>
                <a:spcPts val="600"/>
              </a:spcAft>
              <a:buClr>
                <a:schemeClr val="accent1"/>
              </a:buClr>
              <a:buNone/>
            </a:pPr>
            <a:r>
              <a:rPr lang="en-US" altLang="fr-FR" sz="2400" dirty="0" err="1">
                <a:latin typeface="Poppins" pitchFamily="2" charset="77"/>
                <a:ea typeface="+mn-ea"/>
                <a:cs typeface="Poppins" pitchFamily="2" charset="77"/>
              </a:rPr>
              <a:t>PsyPluriel</a:t>
            </a:r>
            <a:endParaRPr lang="en-US" altLang="fr-FR" sz="2400" dirty="0">
              <a:latin typeface="Poppins" pitchFamily="2" charset="77"/>
              <a:ea typeface="+mn-ea"/>
              <a:cs typeface="Poppins" pitchFamily="2" charset="77"/>
            </a:endParaRPr>
          </a:p>
          <a:p>
            <a:pPr>
              <a:spcAft>
                <a:spcPts val="600"/>
              </a:spcAft>
              <a:buClr>
                <a:schemeClr val="accent1"/>
              </a:buClr>
              <a:buNone/>
            </a:pPr>
            <a:r>
              <a:rPr lang="en-US" altLang="fr-FR" sz="2400" dirty="0" err="1">
                <a:latin typeface="Poppins" pitchFamily="2" charset="77"/>
                <a:ea typeface="+mn-ea"/>
                <a:cs typeface="Poppins" pitchFamily="2" charset="77"/>
              </a:rPr>
              <a:t>Laboratoire</a:t>
            </a:r>
            <a:r>
              <a:rPr lang="en-US" altLang="fr-FR" sz="2400" dirty="0">
                <a:latin typeface="Poppins" pitchFamily="2" charset="77"/>
                <a:ea typeface="+mn-ea"/>
                <a:cs typeface="Poppins" pitchFamily="2" charset="77"/>
              </a:rPr>
              <a:t> de </a:t>
            </a:r>
            <a:r>
              <a:rPr lang="en-US" altLang="fr-FR" sz="2400" dirty="0" err="1">
                <a:latin typeface="Poppins" pitchFamily="2" charset="77"/>
                <a:ea typeface="+mn-ea"/>
                <a:cs typeface="Poppins" pitchFamily="2" charset="77"/>
              </a:rPr>
              <a:t>psychologie</a:t>
            </a:r>
            <a:r>
              <a:rPr lang="en-US" altLang="fr-FR" sz="2400" dirty="0">
                <a:latin typeface="Poppins" pitchFamily="2" charset="77"/>
                <a:ea typeface="+mn-ea"/>
                <a:cs typeface="Poppins" pitchFamily="2" charset="77"/>
              </a:rPr>
              <a:t> </a:t>
            </a:r>
            <a:r>
              <a:rPr lang="en-US" altLang="fr-FR" sz="2400" dirty="0" err="1">
                <a:latin typeface="Poppins" pitchFamily="2" charset="77"/>
                <a:ea typeface="+mn-ea"/>
                <a:cs typeface="Poppins" pitchFamily="2" charset="77"/>
              </a:rPr>
              <a:t>médicale</a:t>
            </a:r>
            <a:r>
              <a:rPr lang="en-US" altLang="fr-FR" sz="2400" dirty="0">
                <a:latin typeface="Poppins" pitchFamily="2" charset="77"/>
                <a:ea typeface="+mn-ea"/>
                <a:cs typeface="Poppins" pitchFamily="2" charset="77"/>
              </a:rPr>
              <a:t>, ULB</a:t>
            </a:r>
          </a:p>
          <a:p>
            <a:pPr>
              <a:spcAft>
                <a:spcPts val="600"/>
              </a:spcAft>
              <a:buClr>
                <a:schemeClr val="accent1"/>
              </a:buClr>
              <a:buNone/>
            </a:pPr>
            <a:r>
              <a:rPr lang="en-US" altLang="fr-FR" sz="2400" dirty="0" err="1">
                <a:latin typeface="Poppins" pitchFamily="2" charset="77"/>
                <a:ea typeface="+mn-ea"/>
                <a:cs typeface="Poppins" pitchFamily="2" charset="77"/>
              </a:rPr>
              <a:t>Bruxelles</a:t>
            </a:r>
            <a:endParaRPr lang="en-US" altLang="fr-FR" sz="2400" dirty="0">
              <a:latin typeface="Poppins" pitchFamily="2" charset="77"/>
              <a:ea typeface="+mn-ea"/>
              <a:cs typeface="Poppins" pitchFamily="2" charset="77"/>
            </a:endParaRPr>
          </a:p>
        </p:txBody>
      </p:sp>
      <p:sp>
        <p:nvSpPr>
          <p:cNvPr id="144" name="Rounded Rectangle 17">
            <a:extLst>
              <a:ext uri="{FF2B5EF4-FFF2-40B4-BE49-F238E27FC236}">
                <a16:creationId xmlns:a16="http://schemas.microsoft.com/office/drawing/2014/main" id="{15285B77-8322-4381-BE3F-F6FE0271B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5" name="Picture 1" descr="C:\Users\DS\Documents\SOUERY\PsyPluriel-Pastur\Photos\Souery Signature.jpg">
            <a:extLst>
              <a:ext uri="{FF2B5EF4-FFF2-40B4-BE49-F238E27FC236}">
                <a16:creationId xmlns:a16="http://schemas.microsoft.com/office/drawing/2014/main" id="{53A1DE98-C340-7C46-A922-4367F13D6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4" r="7968" b="4"/>
          <a:stretch/>
        </p:blipFill>
        <p:spPr bwMode="auto">
          <a:xfrm>
            <a:off x="7983767" y="1274970"/>
            <a:ext cx="2709933" cy="20568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2">
            <a:extLst>
              <a:ext uri="{FF2B5EF4-FFF2-40B4-BE49-F238E27FC236}">
                <a16:creationId xmlns:a16="http://schemas.microsoft.com/office/drawing/2014/main" id="{46CB30D8-A553-C74E-8389-555F9656B9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2883"/>
          <a:stretch/>
        </p:blipFill>
        <p:spPr bwMode="auto">
          <a:xfrm>
            <a:off x="7970593" y="3496441"/>
            <a:ext cx="2736281" cy="20934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83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EBDE747-EEFB-2245-B8C9-06D025CC0679}"/>
              </a:ext>
            </a:extLst>
          </p:cNvPr>
          <p:cNvSpPr>
            <a:spLocks noGrp="1"/>
          </p:cNvSpPr>
          <p:nvPr>
            <p:ph type="title"/>
          </p:nvPr>
        </p:nvSpPr>
        <p:spPr>
          <a:xfrm>
            <a:off x="719667" y="260351"/>
            <a:ext cx="10560051" cy="1109133"/>
          </a:xfrm>
        </p:spPr>
        <p:txBody>
          <a:bodyPr/>
          <a:lstStyle/>
          <a:p>
            <a:pPr>
              <a:defRPr/>
            </a:pPr>
            <a:r>
              <a:rPr lang="fr-FR" sz="3200" dirty="0">
                <a:latin typeface="Poppins SemiBold" pitchFamily="2" charset="77"/>
                <a:cs typeface="Poppins SemiBold" pitchFamily="2" charset="77"/>
              </a:rPr>
              <a:t>La partie « visible » des troubles bipolaires</a:t>
            </a:r>
            <a:endParaRPr lang="fr-BE" sz="3200" dirty="0">
              <a:latin typeface="Poppins SemiBold" pitchFamily="2" charset="77"/>
              <a:cs typeface="Poppins SemiBold" pitchFamily="2" charset="77"/>
            </a:endParaRPr>
          </a:p>
        </p:txBody>
      </p:sp>
      <p:pic>
        <p:nvPicPr>
          <p:cNvPr id="93187" name="Picture 2" descr="https://graindeseletdefolie.files.wordpress.com/2013/02/022313_1719_142fluctuat11.png?w=584">
            <a:extLst>
              <a:ext uri="{FF2B5EF4-FFF2-40B4-BE49-F238E27FC236}">
                <a16:creationId xmlns:a16="http://schemas.microsoft.com/office/drawing/2014/main" id="{EEBBC1F0-EC70-FA41-BBB8-3EA969CE6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972" y="2238062"/>
            <a:ext cx="9085815" cy="398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que 2">
            <a:extLst>
              <a:ext uri="{FF2B5EF4-FFF2-40B4-BE49-F238E27FC236}">
                <a16:creationId xmlns:a16="http://schemas.microsoft.com/office/drawing/2014/main" id="{C2771D82-6E2B-234E-97D7-CD578436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531" y="1973263"/>
            <a:ext cx="25193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que 2">
            <a:extLst>
              <a:ext uri="{FF2B5EF4-FFF2-40B4-BE49-F238E27FC236}">
                <a16:creationId xmlns:a16="http://schemas.microsoft.com/office/drawing/2014/main" id="{C56ED85D-87CC-F14E-847D-B05594141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89" y="4724464"/>
            <a:ext cx="25193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5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26F01C0-11EF-1742-96F5-4CC786FDB4FE}"/>
              </a:ext>
            </a:extLst>
          </p:cNvPr>
          <p:cNvSpPr>
            <a:spLocks noGrp="1"/>
          </p:cNvSpPr>
          <p:nvPr>
            <p:ph type="title"/>
          </p:nvPr>
        </p:nvSpPr>
        <p:spPr>
          <a:xfrm>
            <a:off x="719667" y="260351"/>
            <a:ext cx="10560051" cy="1109133"/>
          </a:xfrm>
        </p:spPr>
        <p:txBody>
          <a:bodyPr/>
          <a:lstStyle/>
          <a:p>
            <a:pPr>
              <a:defRPr/>
            </a:pPr>
            <a:r>
              <a:rPr lang="fr-FR" sz="3200" dirty="0">
                <a:latin typeface="Poppins SemiBold" pitchFamily="2" charset="77"/>
                <a:cs typeface="Poppins SemiBold" pitchFamily="2" charset="77"/>
              </a:rPr>
              <a:t>Le « pôle caché » des troubles bipolaires</a:t>
            </a:r>
            <a:endParaRPr lang="fr-BE" sz="3200" dirty="0">
              <a:latin typeface="Poppins SemiBold" pitchFamily="2" charset="77"/>
              <a:cs typeface="Poppins SemiBold" pitchFamily="2" charset="77"/>
            </a:endParaRPr>
          </a:p>
        </p:txBody>
      </p:sp>
      <p:pic>
        <p:nvPicPr>
          <p:cNvPr id="94211" name="Picture 2" descr="https://graindeseletdefolie.files.wordpress.com/2013/02/022313_1719_142fluctuat11.png?w=584">
            <a:extLst>
              <a:ext uri="{FF2B5EF4-FFF2-40B4-BE49-F238E27FC236}">
                <a16:creationId xmlns:a16="http://schemas.microsoft.com/office/drawing/2014/main" id="{313378BC-2D4A-7841-8466-A804C8506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794" y="2355914"/>
            <a:ext cx="8949795" cy="39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que 2">
            <a:extLst>
              <a:ext uri="{FF2B5EF4-FFF2-40B4-BE49-F238E27FC236}">
                <a16:creationId xmlns:a16="http://schemas.microsoft.com/office/drawing/2014/main" id="{F1C3A950-4BAD-144B-8E56-84A48E732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594" y="3078815"/>
            <a:ext cx="3776662" cy="377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78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ZoneTexte 3">
            <a:extLst>
              <a:ext uri="{FF2B5EF4-FFF2-40B4-BE49-F238E27FC236}">
                <a16:creationId xmlns:a16="http://schemas.microsoft.com/office/drawing/2014/main" id="{DF0F01CD-F2DA-BE48-9461-618A7BADE338}"/>
              </a:ext>
            </a:extLst>
          </p:cNvPr>
          <p:cNvSpPr txBox="1"/>
          <p:nvPr/>
        </p:nvSpPr>
        <p:spPr>
          <a:xfrm>
            <a:off x="810000" y="447188"/>
            <a:ext cx="10571998" cy="970450"/>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2800" b="1" dirty="0">
                <a:solidFill>
                  <a:srgbClr val="FEFEFE"/>
                </a:solidFill>
                <a:latin typeface="Poppins SemiBold" pitchFamily="2" charset="77"/>
                <a:ea typeface="+mj-ea"/>
                <a:cs typeface="Poppins SemiBold" pitchFamily="2" charset="77"/>
              </a:rPr>
              <a:t>Le </a:t>
            </a:r>
            <a:r>
              <a:rPr lang="en-US" sz="2800" b="1" dirty="0" err="1">
                <a:solidFill>
                  <a:srgbClr val="FEFEFE"/>
                </a:solidFill>
                <a:latin typeface="Poppins SemiBold" pitchFamily="2" charset="77"/>
                <a:ea typeface="+mj-ea"/>
                <a:cs typeface="Poppins SemiBold" pitchFamily="2" charset="77"/>
              </a:rPr>
              <a:t>modèle</a:t>
            </a:r>
            <a:r>
              <a:rPr lang="en-US" sz="2800" b="1" dirty="0">
                <a:solidFill>
                  <a:srgbClr val="FEFEFE"/>
                </a:solidFill>
                <a:latin typeface="Poppins SemiBold" pitchFamily="2" charset="77"/>
                <a:ea typeface="+mj-ea"/>
                <a:cs typeface="Poppins SemiBold" pitchFamily="2" charset="77"/>
              </a:rPr>
              <a:t> de </a:t>
            </a:r>
            <a:r>
              <a:rPr lang="en-US" sz="2800" b="1" dirty="0" err="1">
                <a:solidFill>
                  <a:srgbClr val="FEFEFE"/>
                </a:solidFill>
                <a:latin typeface="Poppins SemiBold" pitchFamily="2" charset="77"/>
                <a:ea typeface="+mj-ea"/>
                <a:cs typeface="Poppins SemiBold" pitchFamily="2" charset="77"/>
              </a:rPr>
              <a:t>l’hyper-réactivité</a:t>
            </a:r>
            <a:r>
              <a:rPr lang="en-US" sz="2800" b="1" dirty="0">
                <a:solidFill>
                  <a:srgbClr val="FEFEFE"/>
                </a:solidFill>
                <a:latin typeface="Poppins SemiBold" pitchFamily="2" charset="77"/>
                <a:ea typeface="+mj-ea"/>
                <a:cs typeface="Poppins SemiBold" pitchFamily="2" charset="77"/>
              </a:rPr>
              <a:t> </a:t>
            </a:r>
            <a:r>
              <a:rPr lang="en-US" sz="2800" b="1" dirty="0" err="1">
                <a:solidFill>
                  <a:srgbClr val="FEFEFE"/>
                </a:solidFill>
                <a:latin typeface="Poppins SemiBold" pitchFamily="2" charset="77"/>
                <a:ea typeface="+mj-ea"/>
                <a:cs typeface="Poppins SemiBold" pitchFamily="2" charset="77"/>
              </a:rPr>
              <a:t>émotionnelle</a:t>
            </a:r>
            <a:r>
              <a:rPr lang="en-US" sz="2800" b="1" dirty="0">
                <a:solidFill>
                  <a:srgbClr val="FEFEFE"/>
                </a:solidFill>
                <a:latin typeface="Poppins SemiBold" pitchFamily="2" charset="77"/>
                <a:ea typeface="+mj-ea"/>
                <a:cs typeface="Poppins SemiBold" pitchFamily="2" charset="77"/>
              </a:rPr>
              <a:t> et affective</a:t>
            </a:r>
          </a:p>
          <a:p>
            <a:pPr>
              <a:lnSpc>
                <a:spcPct val="90000"/>
              </a:lnSpc>
              <a:spcBef>
                <a:spcPct val="0"/>
              </a:spcBef>
              <a:spcAft>
                <a:spcPts val="600"/>
              </a:spcAft>
              <a:defRPr/>
            </a:pPr>
            <a:r>
              <a:rPr lang="en-US" sz="2800" b="1" dirty="0">
                <a:solidFill>
                  <a:srgbClr val="FEFEFE"/>
                </a:solidFill>
                <a:latin typeface="Poppins SemiBold" pitchFamily="2" charset="77"/>
                <a:ea typeface="+mj-ea"/>
                <a:cs typeface="Poppins SemiBold" pitchFamily="2" charset="77"/>
              </a:rPr>
              <a:t>« </a:t>
            </a:r>
            <a:r>
              <a:rPr lang="en-US" sz="2800" b="1" dirty="0" err="1">
                <a:solidFill>
                  <a:srgbClr val="FEFEFE"/>
                </a:solidFill>
                <a:latin typeface="Poppins SemiBold" pitchFamily="2" charset="77"/>
                <a:ea typeface="+mj-ea"/>
                <a:cs typeface="Poppins SemiBold" pitchFamily="2" charset="77"/>
              </a:rPr>
              <a:t>En</a:t>
            </a:r>
            <a:r>
              <a:rPr lang="en-US" sz="2800" b="1" dirty="0">
                <a:solidFill>
                  <a:srgbClr val="FEFEFE"/>
                </a:solidFill>
                <a:latin typeface="Poppins SemiBold" pitchFamily="2" charset="77"/>
                <a:ea typeface="+mj-ea"/>
                <a:cs typeface="Poppins SemiBold" pitchFamily="2" charset="77"/>
              </a:rPr>
              <a:t> </a:t>
            </a:r>
            <a:r>
              <a:rPr lang="en-US" sz="2800" b="1" dirty="0" err="1">
                <a:solidFill>
                  <a:srgbClr val="FEFEFE"/>
                </a:solidFill>
                <a:latin typeface="Poppins SemiBold" pitchFamily="2" charset="77"/>
                <a:ea typeface="+mj-ea"/>
                <a:cs typeface="Poppins SemiBold" pitchFamily="2" charset="77"/>
              </a:rPr>
              <a:t>amont</a:t>
            </a:r>
            <a:r>
              <a:rPr lang="en-US" sz="2800" b="1" dirty="0">
                <a:solidFill>
                  <a:srgbClr val="FEFEFE"/>
                </a:solidFill>
                <a:latin typeface="Poppins SemiBold" pitchFamily="2" charset="77"/>
                <a:ea typeface="+mj-ea"/>
                <a:cs typeface="Poppins SemiBold" pitchFamily="2" charset="77"/>
              </a:rPr>
              <a:t> des phases </a:t>
            </a:r>
            <a:r>
              <a:rPr lang="en-US" sz="2800" b="1" dirty="0" err="1">
                <a:solidFill>
                  <a:srgbClr val="FEFEFE"/>
                </a:solidFill>
                <a:latin typeface="Poppins SemiBold" pitchFamily="2" charset="77"/>
                <a:ea typeface="+mj-ea"/>
                <a:cs typeface="Poppins SemiBold" pitchFamily="2" charset="77"/>
              </a:rPr>
              <a:t>maniaques</a:t>
            </a:r>
            <a:r>
              <a:rPr lang="en-US" sz="2800" b="1" dirty="0">
                <a:solidFill>
                  <a:srgbClr val="FEFEFE"/>
                </a:solidFill>
                <a:latin typeface="Poppins SemiBold" pitchFamily="2" charset="77"/>
                <a:ea typeface="+mj-ea"/>
                <a:cs typeface="Poppins SemiBold" pitchFamily="2" charset="77"/>
              </a:rPr>
              <a:t> et </a:t>
            </a:r>
            <a:r>
              <a:rPr lang="en-US" sz="2800" b="1" dirty="0" err="1">
                <a:solidFill>
                  <a:srgbClr val="FEFEFE"/>
                </a:solidFill>
                <a:latin typeface="Poppins SemiBold" pitchFamily="2" charset="77"/>
                <a:ea typeface="+mj-ea"/>
                <a:cs typeface="Poppins SemiBold" pitchFamily="2" charset="77"/>
              </a:rPr>
              <a:t>dépressives</a:t>
            </a:r>
            <a:r>
              <a:rPr lang="en-US" sz="2800" b="1" dirty="0">
                <a:solidFill>
                  <a:srgbClr val="FEFEFE"/>
                </a:solidFill>
                <a:latin typeface="Poppins SemiBold" pitchFamily="2" charset="77"/>
                <a:ea typeface="+mj-ea"/>
                <a:cs typeface="Poppins SemiBold" pitchFamily="2" charset="77"/>
              </a:rPr>
              <a:t> » </a:t>
            </a:r>
          </a:p>
        </p:txBody>
      </p:sp>
      <p:pic>
        <p:nvPicPr>
          <p:cNvPr id="95234" name="Picture 2" descr="http://culturesciencesphysique.ens-lyon.fr/images/articles/QRorages/EclairBlanc.jpg">
            <a:extLst>
              <a:ext uri="{FF2B5EF4-FFF2-40B4-BE49-F238E27FC236}">
                <a16:creationId xmlns:a16="http://schemas.microsoft.com/office/drawing/2014/main" id="{005CC6E6-EC50-6B41-9259-2FFA7E9E73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74" r="29032" b="-3"/>
          <a:stretch/>
        </p:blipFill>
        <p:spPr bwMode="auto">
          <a:xfrm>
            <a:off x="960438" y="2413000"/>
            <a:ext cx="2913062" cy="362836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C15F684-46D1-7B4D-BF01-D3F980412F98}"/>
              </a:ext>
            </a:extLst>
          </p:cNvPr>
          <p:cNvSpPr txBox="1"/>
          <p:nvPr/>
        </p:nvSpPr>
        <p:spPr>
          <a:xfrm>
            <a:off x="4330699" y="2413000"/>
            <a:ext cx="7052733" cy="3632200"/>
          </a:xfrm>
          <a:prstGeom prst="rect">
            <a:avLst/>
          </a:prstGeom>
        </p:spPr>
        <p:txBody>
          <a:bodyPr vert="horz" lIns="91440" tIns="45720" rIns="91440" bIns="45720" rtlCol="0" anchor="ctr">
            <a:normAutofit/>
          </a:bodyPr>
          <a:lstStyle/>
          <a:p>
            <a:pPr>
              <a:spcBef>
                <a:spcPct val="20000"/>
              </a:spcBef>
              <a:spcAft>
                <a:spcPts val="600"/>
              </a:spcAft>
              <a:buClr>
                <a:schemeClr val="accent1"/>
              </a:buClr>
              <a:defRPr/>
            </a:pPr>
            <a:r>
              <a:rPr lang="en-US" sz="2400" dirty="0">
                <a:latin typeface="Poppins" pitchFamily="2" charset="77"/>
                <a:cs typeface="Poppins" pitchFamily="2" charset="77"/>
              </a:rPr>
              <a:t>« Tsunami </a:t>
            </a:r>
            <a:r>
              <a:rPr lang="en-US" sz="2400" dirty="0" err="1">
                <a:latin typeface="Poppins" pitchFamily="2" charset="77"/>
                <a:cs typeface="Poppins" pitchFamily="2" charset="77"/>
              </a:rPr>
              <a:t>émotionnels</a:t>
            </a:r>
            <a:r>
              <a:rPr lang="en-US" sz="2400" dirty="0">
                <a:latin typeface="Poppins" pitchFamily="2" charset="77"/>
                <a:cs typeface="Poppins" pitchFamily="2" charset="77"/>
              </a:rPr>
              <a:t> »</a:t>
            </a:r>
          </a:p>
          <a:p>
            <a:pPr>
              <a:spcBef>
                <a:spcPct val="20000"/>
              </a:spcBef>
              <a:spcAft>
                <a:spcPts val="600"/>
              </a:spcAft>
              <a:buClr>
                <a:schemeClr val="accent1"/>
              </a:buClr>
              <a:defRPr/>
            </a:pPr>
            <a:r>
              <a:rPr lang="en-US" sz="2400" dirty="0">
                <a:latin typeface="Poppins" pitchFamily="2" charset="77"/>
                <a:cs typeface="Poppins" pitchFamily="2" charset="77"/>
              </a:rPr>
              <a:t>« Mon </a:t>
            </a:r>
            <a:r>
              <a:rPr lang="en-US" sz="2400" dirty="0" err="1">
                <a:latin typeface="Poppins" pitchFamily="2" charset="77"/>
                <a:cs typeface="Poppins" pitchFamily="2" charset="77"/>
              </a:rPr>
              <a:t>épilepsie</a:t>
            </a:r>
            <a:r>
              <a:rPr lang="en-US" sz="2400" dirty="0">
                <a:latin typeface="Poppins" pitchFamily="2" charset="77"/>
                <a:cs typeface="Poppins" pitchFamily="2" charset="77"/>
              </a:rPr>
              <a:t> </a:t>
            </a:r>
            <a:r>
              <a:rPr lang="en-US" sz="2400" dirty="0" err="1">
                <a:latin typeface="Poppins" pitchFamily="2" charset="77"/>
                <a:cs typeface="Poppins" pitchFamily="2" charset="77"/>
              </a:rPr>
              <a:t>mentale</a:t>
            </a:r>
            <a:r>
              <a:rPr lang="en-US" sz="2400" dirty="0">
                <a:latin typeface="Poppins" pitchFamily="2" charset="77"/>
                <a:cs typeface="Poppins" pitchFamily="2" charset="77"/>
              </a:rPr>
              <a:t> »</a:t>
            </a:r>
          </a:p>
          <a:p>
            <a:pPr>
              <a:spcBef>
                <a:spcPct val="20000"/>
              </a:spcBef>
              <a:spcAft>
                <a:spcPts val="600"/>
              </a:spcAft>
              <a:buClr>
                <a:schemeClr val="accent1"/>
              </a:buClr>
              <a:defRPr/>
            </a:pPr>
            <a:r>
              <a:rPr lang="en-US" sz="2400" dirty="0">
                <a:latin typeface="Poppins" pitchFamily="2" charset="77"/>
                <a:cs typeface="Poppins" pitchFamily="2" charset="77"/>
              </a:rPr>
              <a:t>« Incendies </a:t>
            </a:r>
            <a:r>
              <a:rPr lang="en-US" sz="2400" dirty="0" err="1">
                <a:latin typeface="Poppins" pitchFamily="2" charset="77"/>
                <a:cs typeface="Poppins" pitchFamily="2" charset="77"/>
              </a:rPr>
              <a:t>émotionnels</a:t>
            </a:r>
            <a:r>
              <a:rPr lang="en-US" sz="2400" dirty="0">
                <a:latin typeface="Poppins" pitchFamily="2" charset="77"/>
                <a:cs typeface="Poppins" pitchFamily="2" charset="77"/>
              </a:rPr>
              <a:t> »</a:t>
            </a:r>
          </a:p>
          <a:p>
            <a:pPr>
              <a:spcBef>
                <a:spcPct val="20000"/>
              </a:spcBef>
              <a:spcAft>
                <a:spcPts val="600"/>
              </a:spcAft>
              <a:buClr>
                <a:schemeClr val="accent1"/>
              </a:buClr>
              <a:defRPr/>
            </a:pPr>
            <a:r>
              <a:rPr lang="en-US" sz="2400" dirty="0">
                <a:latin typeface="Poppins" pitchFamily="2" charset="77"/>
                <a:cs typeface="Poppins" pitchFamily="2" charset="77"/>
              </a:rPr>
              <a:t>« </a:t>
            </a:r>
            <a:r>
              <a:rPr lang="en-US" sz="2400" dirty="0" err="1">
                <a:latin typeface="Poppins" pitchFamily="2" charset="77"/>
                <a:cs typeface="Poppins" pitchFamily="2" charset="77"/>
              </a:rPr>
              <a:t>Ascenseurs</a:t>
            </a:r>
            <a:r>
              <a:rPr lang="en-US" sz="2400" dirty="0">
                <a:latin typeface="Poppins" pitchFamily="2" charset="77"/>
                <a:cs typeface="Poppins" pitchFamily="2" charset="77"/>
              </a:rPr>
              <a:t> </a:t>
            </a:r>
            <a:r>
              <a:rPr lang="en-US" sz="2400" dirty="0" err="1">
                <a:latin typeface="Poppins" pitchFamily="2" charset="77"/>
                <a:cs typeface="Poppins" pitchFamily="2" charset="77"/>
              </a:rPr>
              <a:t>émotionnels</a:t>
            </a:r>
            <a:r>
              <a:rPr lang="en-US" sz="2400" dirty="0">
                <a:latin typeface="Poppins" pitchFamily="2" charset="77"/>
                <a:cs typeface="Poppins" pitchFamily="2" charset="77"/>
              </a:rPr>
              <a:t> »</a:t>
            </a:r>
          </a:p>
          <a:p>
            <a:pPr>
              <a:spcBef>
                <a:spcPct val="20000"/>
              </a:spcBef>
              <a:spcAft>
                <a:spcPts val="600"/>
              </a:spcAft>
              <a:buClr>
                <a:schemeClr val="accent1"/>
              </a:buClr>
              <a:defRPr/>
            </a:pPr>
            <a:r>
              <a:rPr lang="en-US" sz="2400" dirty="0">
                <a:latin typeface="Poppins" pitchFamily="2" charset="77"/>
                <a:cs typeface="Poppins" pitchFamily="2" charset="77"/>
              </a:rPr>
              <a:t>« </a:t>
            </a:r>
            <a:r>
              <a:rPr lang="en-US" sz="2400" dirty="0" err="1">
                <a:latin typeface="Poppins" pitchFamily="2" charset="77"/>
                <a:cs typeface="Poppins" pitchFamily="2" charset="77"/>
              </a:rPr>
              <a:t>Soif</a:t>
            </a:r>
            <a:r>
              <a:rPr lang="en-US" sz="2400" dirty="0">
                <a:latin typeface="Poppins" pitchFamily="2" charset="77"/>
                <a:cs typeface="Poppins" pitchFamily="2" charset="77"/>
              </a:rPr>
              <a:t> du maximum »</a:t>
            </a:r>
          </a:p>
          <a:p>
            <a:pPr>
              <a:spcBef>
                <a:spcPct val="20000"/>
              </a:spcBef>
              <a:spcAft>
                <a:spcPts val="600"/>
              </a:spcAft>
              <a:buClr>
                <a:schemeClr val="accent1"/>
              </a:buClr>
              <a:defRPr/>
            </a:pPr>
            <a:r>
              <a:rPr lang="en-US" sz="2400" dirty="0">
                <a:latin typeface="Poppins" pitchFamily="2" charset="77"/>
                <a:cs typeface="Poppins" pitchFamily="2" charset="77"/>
              </a:rPr>
              <a:t>« Je </a:t>
            </a:r>
            <a:r>
              <a:rPr lang="en-US" sz="2400" dirty="0" err="1">
                <a:latin typeface="Poppins" pitchFamily="2" charset="77"/>
                <a:cs typeface="Poppins" pitchFamily="2" charset="77"/>
              </a:rPr>
              <a:t>réagis</a:t>
            </a:r>
            <a:r>
              <a:rPr lang="en-US" sz="2400" dirty="0">
                <a:latin typeface="Poppins" pitchFamily="2" charset="77"/>
                <a:cs typeface="Poppins" pitchFamily="2" charset="77"/>
              </a:rPr>
              <a:t> au quart de tour »</a:t>
            </a:r>
          </a:p>
          <a:p>
            <a:pPr>
              <a:spcBef>
                <a:spcPct val="20000"/>
              </a:spcBef>
              <a:spcAft>
                <a:spcPts val="600"/>
              </a:spcAft>
              <a:buClr>
                <a:schemeClr val="accent1"/>
              </a:buClr>
              <a:defRPr/>
            </a:pPr>
            <a:r>
              <a:rPr lang="en-US" sz="2400" dirty="0">
                <a:latin typeface="Poppins" pitchFamily="2" charset="77"/>
                <a:cs typeface="Poppins" pitchFamily="2" charset="77"/>
              </a:rPr>
              <a:t>« </a:t>
            </a:r>
            <a:r>
              <a:rPr lang="en-US" sz="2400" dirty="0" err="1">
                <a:latin typeface="Poppins" pitchFamily="2" charset="77"/>
                <a:cs typeface="Poppins" pitchFamily="2" charset="77"/>
              </a:rPr>
              <a:t>Ça</a:t>
            </a:r>
            <a:r>
              <a:rPr lang="en-US" sz="2400" dirty="0">
                <a:latin typeface="Poppins" pitchFamily="2" charset="77"/>
                <a:cs typeface="Poppins" pitchFamily="2" charset="77"/>
              </a:rPr>
              <a:t> monte </a:t>
            </a:r>
            <a:r>
              <a:rPr lang="en-US" sz="2400" dirty="0" err="1">
                <a:latin typeface="Poppins" pitchFamily="2" charset="77"/>
                <a:cs typeface="Poppins" pitchFamily="2" charset="77"/>
              </a:rPr>
              <a:t>très</a:t>
            </a:r>
            <a:r>
              <a:rPr lang="en-US" sz="2400" dirty="0">
                <a:latin typeface="Poppins" pitchFamily="2" charset="77"/>
                <a:cs typeface="Poppins" pitchFamily="2" charset="77"/>
              </a:rPr>
              <a:t> </a:t>
            </a:r>
            <a:r>
              <a:rPr lang="en-US" sz="2400" dirty="0" err="1">
                <a:latin typeface="Poppins" pitchFamily="2" charset="77"/>
                <a:cs typeface="Poppins" pitchFamily="2" charset="77"/>
              </a:rPr>
              <a:t>vite</a:t>
            </a:r>
            <a:r>
              <a:rPr lang="en-US" sz="2400" dirty="0">
                <a:latin typeface="Poppins" pitchFamily="2" charset="77"/>
                <a:cs typeface="Poppins" pitchFamily="2" charset="77"/>
              </a:rPr>
              <a:t>, </a:t>
            </a:r>
            <a:r>
              <a:rPr lang="en-US" sz="2400" dirty="0" err="1">
                <a:latin typeface="Poppins" pitchFamily="2" charset="77"/>
                <a:cs typeface="Poppins" pitchFamily="2" charset="77"/>
              </a:rPr>
              <a:t>très</a:t>
            </a:r>
            <a:r>
              <a:rPr lang="en-US" sz="2400" dirty="0">
                <a:latin typeface="Poppins" pitchFamily="2" charset="77"/>
                <a:cs typeface="Poppins" pitchFamily="2" charset="77"/>
              </a:rPr>
              <a:t> fort »</a:t>
            </a:r>
          </a:p>
        </p:txBody>
      </p:sp>
    </p:spTree>
    <p:extLst>
      <p:ext uri="{BB962C8B-B14F-4D97-AF65-F5344CB8AC3E}">
        <p14:creationId xmlns:p14="http://schemas.microsoft.com/office/powerpoint/2010/main" val="14058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100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Personnalisé 3">
      <a:dk1>
        <a:srgbClr val="000000"/>
      </a:dk1>
      <a:lt1>
        <a:srgbClr val="FFFFFF"/>
      </a:lt1>
      <a:dk2>
        <a:srgbClr val="39302A"/>
      </a:dk2>
      <a:lt2>
        <a:srgbClr val="E5DEDB"/>
      </a:lt2>
      <a:accent1>
        <a:srgbClr val="D98F0A"/>
      </a:accent1>
      <a:accent2>
        <a:srgbClr val="A9A1F0"/>
      </a:accent2>
      <a:accent3>
        <a:srgbClr val="8E973F"/>
      </a:accent3>
      <a:accent4>
        <a:srgbClr val="E64823"/>
      </a:accent4>
      <a:accent5>
        <a:srgbClr val="9C6A6A"/>
      </a:accent5>
      <a:accent6>
        <a:srgbClr val="824F8C"/>
      </a:accent6>
      <a:hlink>
        <a:srgbClr val="2998E3"/>
      </a:hlink>
      <a:folHlink>
        <a:srgbClr val="7F723D"/>
      </a:folHlink>
    </a:clrScheme>
    <a:fontScheme name="Concis">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cis">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2591</Words>
  <Application>Microsoft Macintosh PowerPoint</Application>
  <PresentationFormat>Grand écran</PresentationFormat>
  <Paragraphs>331</Paragraphs>
  <Slides>57</Slides>
  <Notes>3</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57</vt:i4>
      </vt:variant>
    </vt:vector>
  </HeadingPairs>
  <TitlesOfParts>
    <vt:vector size="70" baseType="lpstr">
      <vt:lpstr>Arial</vt:lpstr>
      <vt:lpstr>Calibri</vt:lpstr>
      <vt:lpstr>Century Gothic</vt:lpstr>
      <vt:lpstr>Impact</vt:lpstr>
      <vt:lpstr>Poppins</vt:lpstr>
      <vt:lpstr>Poppins ExtraBold</vt:lpstr>
      <vt:lpstr>Poppins Medium</vt:lpstr>
      <vt:lpstr>Poppins SemiBold</vt:lpstr>
      <vt:lpstr>Times</vt:lpstr>
      <vt:lpstr>Wingdings</vt:lpstr>
      <vt:lpstr>Wingdings 2</vt:lpstr>
      <vt:lpstr>Concis</vt:lpstr>
      <vt:lpstr>Document</vt:lpstr>
      <vt:lpstr>MATINÉE DE RENCONTRE AUTOUR DES TROUBLES BIPOLAIRES</vt:lpstr>
      <vt:lpstr>INTRODUCTION</vt:lpstr>
      <vt:lpstr>AU PROGRAMME </vt:lpstr>
      <vt:lpstr>Et aussi des   lectures d’extraits du recueil de témoignages  </vt:lpstr>
      <vt:lpstr>Présentation PowerPoint</vt:lpstr>
      <vt:lpstr>Présentation PowerPoint</vt:lpstr>
      <vt:lpstr>La partie « visible » des troubles bipolaires</vt:lpstr>
      <vt:lpstr>Le « pôle caché » des troubles bipolaires</vt:lpstr>
      <vt:lpstr>Présentation PowerPoint</vt:lpstr>
      <vt:lpstr>Exploration du cerveau</vt:lpstr>
      <vt:lpstr>« Le cerveau bipolaire »</vt:lpstr>
      <vt:lpstr>Émotions, humeur, comportements</vt:lpstr>
      <vt:lpstr>« Le cerveau bipolaire »</vt:lpstr>
      <vt:lpstr>Émotions et affects</vt:lpstr>
      <vt:lpstr>Présentation PowerPoint</vt:lpstr>
      <vt:lpstr>Présentation PowerPoint</vt:lpstr>
      <vt:lpstr>TROUBLES BIPOLAIRES, IMAGERIE CÉRÉBRALE ET PROCESSUS EMOTIONNELS</vt:lpstr>
      <vt:lpstr>Présentation PowerPoint</vt:lpstr>
      <vt:lpstr>Présentation PowerPoint</vt:lpstr>
      <vt:lpstr>Présentation PowerPoint</vt:lpstr>
      <vt:lpstr>Présentation PowerPoint</vt:lpstr>
      <vt:lpstr>Présentation PowerPoint</vt:lpstr>
      <vt:lpstr>Objectifs revisités « Stabilisateurs de l’humeur »</vt:lpstr>
      <vt:lpstr>En guise de conclusion</vt:lpstr>
      <vt:lpstr>Présentation PowerPoint</vt:lpstr>
      <vt:lpstr>DES QUESTIONS ? </vt:lpstr>
      <vt:lpstr>Présentation PowerPoint</vt:lpstr>
      <vt:lpstr>Programme Psychoéducatif</vt:lpstr>
      <vt:lpstr>Présentation PowerPoint</vt:lpstr>
      <vt:lpstr>Présentation PowerPoint</vt:lpstr>
      <vt:lpstr>Présentation PowerPoint</vt:lpstr>
      <vt:lpstr>Tableau 1 Programme du groupe de psychoéducation</vt:lpstr>
      <vt:lpstr>Symptômes précurseurs ou signes d’alarme</vt:lpstr>
      <vt:lpstr>Situations à risques ou déclencheurs repérés</vt:lpstr>
      <vt:lpstr>GRAPHES DES SYMPTÔMES À L’AUTOMNE</vt:lpstr>
      <vt:lpstr>Présentation PowerPoint</vt:lpstr>
      <vt:lpstr>Présentation PowerPoint</vt:lpstr>
      <vt:lpstr>Présentation PowerPoint</vt:lpstr>
      <vt:lpstr>Contrat de prévention</vt:lpstr>
      <vt:lpstr>Contrat de prévention</vt:lpstr>
      <vt:lpstr>Présentation PowerPoint</vt:lpstr>
      <vt:lpstr>Stéphane Waha  - « En Route » (pair-aidance) - bénévole au Funambule - bénévole à la Charabiole - créateur du blog « Espoir bipolaire » : http://espoir-bipolaire.com</vt:lpstr>
      <vt:lpstr>Stéphane Waha</vt:lpstr>
      <vt:lpstr>Stigmatisation Parole</vt:lpstr>
      <vt:lpstr>DES QUESTIONS ? </vt:lpstr>
      <vt:lpstr>Présentation PowerPoint</vt:lpstr>
      <vt:lpstr>François Lejeune, coauteur, avec Juliette Lambot de « Dans ma tête de bipolaire »</vt:lpstr>
      <vt:lpstr>Un récit haletant qui embarque le lecteur entre tempête et lumière </vt:lpstr>
      <vt:lpstr>À 20 ans, alors qu’il passe les examens d’une école hôtelière, son comportement exalté le conduit à l’hôpital psychiatrique. Quelques années plus tard, une seconde crise frappe, le faisant choir d’un état euphorique à un lit de Sainte-Anne.   Le diagnostic s’impose : François est bipolaire. De traitements en rechutes, il n’aura de cesse de lutter contre une maladie qui vous soulève très haut, avant de vous emmener très bas. Une maladie qui le dévaste, lui et ses proches. Une maladie qu’il va surmonter...</vt:lpstr>
      <vt:lpstr>Il faut s’accepter, avec ses zones d’ombres et de lumière, nous dit ce récit passionnant, pour comprendre qui l’on est vraiment et avoir la force de tout reconstruire. La bipolarité est un trouble de l’humeur qui engendre des périodes maniaques et des phases dépressives sévères.</vt:lpstr>
      <vt:lpstr>DES QUESTIONS ? </vt:lpstr>
      <vt:lpstr>CONCLUSION   Steve Gravy  Président de l’ASBL Le Funambule  </vt:lpstr>
      <vt:lpstr>Les 4 axes du Funambule</vt:lpstr>
      <vt:lpstr>Le Funambule en quelques chiffres</vt:lpstr>
      <vt:lpstr>www.funambuleinfo.be  info@funambuleinfo.be</vt:lpstr>
      <vt:lpstr>DES QUESTIONS ? </vt:lpstr>
      <vt:lpstr>Merci pour votre participation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MATINÉE DE RENCONTRE AUTOUR DES TROUBLES BIPOLAIRES</dc:title>
  <dc:creator>Claire Huysegoms</dc:creator>
  <cp:lastModifiedBy>Claire Huysegoms</cp:lastModifiedBy>
  <cp:revision>2</cp:revision>
  <dcterms:created xsi:type="dcterms:W3CDTF">2020-10-11T17:27:27Z</dcterms:created>
  <dcterms:modified xsi:type="dcterms:W3CDTF">2020-10-12T06:08:30Z</dcterms:modified>
</cp:coreProperties>
</file>